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60" r:id="rId2"/>
    <p:sldId id="266" r:id="rId3"/>
    <p:sldId id="268" r:id="rId4"/>
    <p:sldId id="289" r:id="rId5"/>
    <p:sldId id="269" r:id="rId6"/>
    <p:sldId id="270" r:id="rId7"/>
    <p:sldId id="274" r:id="rId8"/>
    <p:sldId id="273" r:id="rId9"/>
    <p:sldId id="272" r:id="rId10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4D1"/>
    <a:srgbClr val="B014BC"/>
    <a:srgbClr val="CC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66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explosion val="25"/>
          <c:dLbls>
            <c:dLbl>
              <c:idx val="0"/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</c:dLbl>
            <c:dLbl>
              <c:idx val="1"/>
              <c:layout>
                <c:manualLayout>
                  <c:x val="-6.4141554895660813E-2"/>
                  <c:y val="2.0888288273851095E-4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showPercent val="1"/>
            </c:dLbl>
            <c:dLbl>
              <c:idx val="2"/>
              <c:layout>
                <c:manualLayout>
                  <c:x val="0.14103530863960245"/>
                  <c:y val="-0.13065403275206244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showPercent val="1"/>
            </c:dLbl>
            <c:showPercent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307705.2</c:v>
                </c:pt>
                <c:pt idx="1">
                  <c:v>98500</c:v>
                </c:pt>
                <c:pt idx="2">
                  <c:v>948304.3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58555633912149307"/>
          <c:y val="9.8499634717574627E-2"/>
          <c:w val="0.33467826222129238"/>
          <c:h val="0.72317867628091514"/>
        </c:manualLayout>
      </c:layout>
      <c:txPr>
        <a:bodyPr/>
        <a:lstStyle/>
        <a:p>
          <a:pPr>
            <a:defRPr sz="800" b="1">
              <a:latin typeface="Museo Cyrl 500" pitchFamily="50" charset="-52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explosion val="25"/>
          <c:cat>
            <c:strRef>
              <c:f>Лист1!$A$2:$A$3</c:f>
              <c:strCache>
                <c:ptCount val="2"/>
                <c:pt idx="0">
                  <c:v>Текущий бюджет</c:v>
                </c:pt>
                <c:pt idx="1">
                  <c:v>Бюджетные инвестиции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1348375435</c:v>
                </c:pt>
                <c:pt idx="1">
                  <c:v>6134100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  <c:txPr>
        <a:bodyPr/>
        <a:lstStyle/>
        <a:p>
          <a:pPr>
            <a:defRPr sz="800" b="1">
              <a:latin typeface="Museo Cyrl 500" pitchFamily="50" charset="-52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bubble3D val="1"/>
            <c:spPr>
              <a:solidFill>
                <a:srgbClr val="C00000"/>
              </a:solidFill>
            </c:spPr>
          </c:dPt>
          <c:dPt>
            <c:idx val="1"/>
            <c:bubble3D val="1"/>
            <c:spPr>
              <a:solidFill>
                <a:srgbClr val="FFC000"/>
              </a:solidFill>
            </c:spPr>
          </c:dPt>
          <c:dPt>
            <c:idx val="2"/>
            <c:bubble3D val="1"/>
            <c:spPr>
              <a:solidFill>
                <a:srgbClr val="0070C0"/>
              </a:solidFill>
            </c:spPr>
          </c:dPt>
          <c:dPt>
            <c:idx val="3"/>
            <c:bubble3D val="1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bubble3D val="1"/>
            <c:spPr>
              <a:solidFill>
                <a:srgbClr val="00B0F0"/>
              </a:solidFill>
            </c:spPr>
          </c:dPt>
          <c:dPt>
            <c:idx val="5"/>
            <c:bubble3D val="1"/>
            <c:spPr>
              <a:solidFill>
                <a:srgbClr val="CC04D1"/>
              </a:solidFill>
            </c:spPr>
          </c:dPt>
          <c:dPt>
            <c:idx val="6"/>
            <c:bubble3D val="1"/>
            <c:spPr>
              <a:solidFill>
                <a:srgbClr val="FFFF00"/>
              </a:solidFill>
            </c:spPr>
          </c:dPt>
          <c:dPt>
            <c:idx val="7"/>
            <c:bubble3D val="1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Lbls>
            <c:dLbl>
              <c:idx val="1"/>
              <c:layout>
                <c:manualLayout>
                  <c:x val="8.6835952819458266E-3"/>
                  <c:y val="-1.9593611694043441E-2"/>
                </c:manualLayout>
              </c:layout>
              <c:showVal val="1"/>
            </c:dLbl>
            <c:dLbl>
              <c:idx val="4"/>
              <c:layout>
                <c:manualLayout>
                  <c:x val="8.6835952819458266E-3"/>
                  <c:y val="-1.5239475762033855E-2"/>
                </c:manualLayout>
              </c:layout>
              <c:showVal val="1"/>
            </c:dLbl>
            <c:dLbl>
              <c:idx val="5"/>
              <c:layout>
                <c:manualLayout>
                  <c:x val="7.4430816702392493E-3"/>
                  <c:y val="-2.3947747626053367E-2"/>
                </c:manualLayout>
              </c:layout>
              <c:showVal val="1"/>
            </c:dLbl>
            <c:txPr>
              <a:bodyPr/>
              <a:lstStyle/>
              <a:p>
                <a:pPr>
                  <a:defRPr sz="1100" b="1">
                    <a:latin typeface="Museo Cyrl 500" pitchFamily="50" charset="-52"/>
                  </a:defRPr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НДФЛ</c:v>
                </c:pt>
                <c:pt idx="1">
                  <c:v>Акцизы на ГСМ</c:v>
                </c:pt>
                <c:pt idx="2">
                  <c:v>УСН</c:v>
                </c:pt>
                <c:pt idx="3">
                  <c:v>ЕНВД</c:v>
                </c:pt>
                <c:pt idx="4">
                  <c:v>ЕСН</c:v>
                </c:pt>
                <c:pt idx="5">
                  <c:v>Налог на имущество физ.лиц</c:v>
                </c:pt>
                <c:pt idx="6">
                  <c:v>Земельный налог</c:v>
                </c:pt>
                <c:pt idx="7">
                  <c:v>Гос.пошлина</c:v>
                </c:pt>
              </c:strCache>
            </c:strRef>
          </c:cat>
          <c:val>
            <c:numRef>
              <c:f>Лист1!$B$2:$B$9</c:f>
              <c:numCache>
                <c:formatCode>#,##0.00</c:formatCode>
                <c:ptCount val="8"/>
                <c:pt idx="0">
                  <c:v>120000000</c:v>
                </c:pt>
                <c:pt idx="1">
                  <c:v>3110200</c:v>
                </c:pt>
                <c:pt idx="2">
                  <c:v>77000000</c:v>
                </c:pt>
                <c:pt idx="3">
                  <c:v>28615000</c:v>
                </c:pt>
                <c:pt idx="4">
                  <c:v>80000</c:v>
                </c:pt>
                <c:pt idx="5">
                  <c:v>5900000</c:v>
                </c:pt>
                <c:pt idx="6">
                  <c:v>70000000</c:v>
                </c:pt>
                <c:pt idx="7">
                  <c:v>3000000</c:v>
                </c:pt>
              </c:numCache>
            </c:numRef>
          </c:val>
          <c:bubble3D val="1"/>
        </c:ser>
        <c:dLbls>
          <c:showVal val="1"/>
        </c:dLbls>
        <c:gapWidth val="95"/>
        <c:gapDepth val="95"/>
        <c:shape val="box"/>
        <c:axId val="83752832"/>
        <c:axId val="83754368"/>
        <c:axId val="0"/>
      </c:bar3DChart>
      <c:catAx>
        <c:axId val="8375283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100">
                <a:latin typeface="Museo Cyrl 500" pitchFamily="50" charset="-52"/>
              </a:defRPr>
            </a:pPr>
            <a:endParaRPr lang="ru-RU"/>
          </a:p>
        </c:txPr>
        <c:crossAx val="83754368"/>
        <c:crosses val="autoZero"/>
        <c:auto val="1"/>
        <c:lblAlgn val="ctr"/>
        <c:lblOffset val="100"/>
      </c:catAx>
      <c:valAx>
        <c:axId val="83754368"/>
        <c:scaling>
          <c:orientation val="minMax"/>
        </c:scaling>
        <c:delete val="1"/>
        <c:axPos val="l"/>
        <c:numFmt formatCode="#,##0.00" sourceLinked="1"/>
        <c:majorTickMark val="none"/>
        <c:tickLblPos val="none"/>
        <c:crossAx val="8375283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4861832143886251E-2"/>
          <c:y val="8.7040566968937E-2"/>
          <c:w val="0.61854464140460963"/>
          <c:h val="0.912959433031063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explosion val="17"/>
          </c:dPt>
          <c:dPt>
            <c:idx val="1"/>
            <c:explosion val="5"/>
          </c:dPt>
          <c:dPt>
            <c:idx val="2"/>
            <c:explosion val="17"/>
          </c:dPt>
          <c:dPt>
            <c:idx val="3"/>
            <c:explosion val="10"/>
          </c:dPt>
          <c:dPt>
            <c:idx val="4"/>
            <c:spPr>
              <a:solidFill>
                <a:srgbClr val="FF0000"/>
              </a:solidFill>
            </c:spPr>
          </c:dPt>
          <c:dLbls>
            <c:dLbl>
              <c:idx val="4"/>
              <c:layout>
                <c:manualLayout>
                  <c:x val="5.6930354586285075E-3"/>
                  <c:y val="-1.1769165758907274E-2"/>
                </c:manualLayout>
              </c:layout>
              <c:showVal val="1"/>
              <c:showPercent val="1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Val val="1"/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Доходы от продажи земельных участков
</c:v>
                </c:pt>
                <c:pt idx="1">
                  <c:v>Доходы от оказания платных услуг  и компенсации затрат  государства
</c:v>
                </c:pt>
                <c:pt idx="2">
                  <c:v>Штрафы санкции, возмещение ущерба
</c:v>
                </c:pt>
                <c:pt idx="3">
                  <c:v>Доходы получаемые в виде арендной платы за земельные участки.
</c:v>
                </c:pt>
                <c:pt idx="4">
                  <c:v>Доходы от сдач в аренду имущества находящегося в оперативном управлении городских округов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10000000</c:v>
                </c:pt>
                <c:pt idx="1">
                  <c:v>60000000</c:v>
                </c:pt>
                <c:pt idx="2">
                  <c:v>11000000</c:v>
                </c:pt>
                <c:pt idx="3">
                  <c:v>17000000</c:v>
                </c:pt>
                <c:pt idx="4">
                  <c:v>500000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5490549969589196"/>
          <c:y val="7.330027872840357E-2"/>
          <c:w val="0.33696052931869935"/>
          <c:h val="0.82929780177820001"/>
        </c:manualLayout>
      </c:layout>
      <c:txPr>
        <a:bodyPr/>
        <a:lstStyle/>
        <a:p>
          <a:pPr>
            <a:defRPr lang="ru-RU" sz="1050" b="0" i="0" u="none" strike="noStrike" kern="1200" baseline="0">
              <a:solidFill>
                <a:prstClr val="black"/>
              </a:solidFill>
              <a:latin typeface="Museo Cyrl 700" pitchFamily="50" charset="-52"/>
              <a:ea typeface="+mn-ea"/>
              <a:cs typeface="+mn-cs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1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elete val="1"/>
          </c:dLbls>
          <c:cat>
            <c:strRef>
              <c:f>Лист1!$A$2:$A$4</c:f>
              <c:strCache>
                <c:ptCount val="3"/>
                <c:pt idx="0">
                  <c:v>Субсидии</c:v>
                </c:pt>
                <c:pt idx="1">
                  <c:v>Субвенция</c:v>
                </c:pt>
                <c:pt idx="2">
                  <c:v>Дотации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26818000</c:v>
                </c:pt>
                <c:pt idx="1">
                  <c:v>845700335</c:v>
                </c:pt>
                <c:pt idx="2">
                  <c:v>75786000</c:v>
                </c:pt>
              </c:numCache>
            </c:numRef>
          </c:val>
        </c:ser>
        <c:gapWidth val="0"/>
        <c:gapDepth val="0"/>
        <c:shape val="cylinder"/>
        <c:axId val="98479104"/>
        <c:axId val="98480896"/>
        <c:axId val="0"/>
      </c:bar3DChart>
      <c:catAx>
        <c:axId val="98479104"/>
        <c:scaling>
          <c:orientation val="minMax"/>
        </c:scaling>
        <c:axPos val="b"/>
        <c:majorTickMark val="none"/>
        <c:tickLblPos val="nextTo"/>
        <c:crossAx val="98480896"/>
        <c:crosses val="autoZero"/>
        <c:auto val="1"/>
        <c:lblAlgn val="ctr"/>
        <c:lblOffset val="100"/>
      </c:catAx>
      <c:valAx>
        <c:axId val="98480896"/>
        <c:scaling>
          <c:orientation val="minMax"/>
        </c:scaling>
        <c:delete val="1"/>
        <c:axPos val="l"/>
        <c:numFmt formatCode="#,##0.00" sourceLinked="1"/>
        <c:tickLblPos val="none"/>
        <c:crossAx val="9847910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0.14549</cdr:x>
      <cdr:y>0.11993</cdr:y>
    </cdr:from>
    <cdr:to>
      <cdr:x>0.31639</cdr:x>
      <cdr:y>0.15745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88141" y="687794"/>
          <a:ext cx="1748117" cy="2151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E1522FD3-AEB0-4C29-9A6D-E414FEEAF7A5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A6B16FEE-BE95-42CF-9789-099A9DB7E2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3534-D6D4-479D-997F-E30C8E385850}" type="datetime1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A5D85-FBFE-40CE-998F-C0D10B2DF5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7295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9B52E-F930-45AB-92A4-0BBCD9201B5C}" type="datetime1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A5D85-FBFE-40CE-998F-C0D10B2DF5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8190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240D-530F-4E7C-97E9-A8D51C494DE2}" type="datetime1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A5D85-FBFE-40CE-998F-C0D10B2DF5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0656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FF3F-EE69-4C3C-A10E-832AF794F83A}" type="datetime1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A5D85-FBFE-40CE-998F-C0D10B2DF5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7113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0306C-4958-4777-B163-174702630586}" type="datetime1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A5D85-FBFE-40CE-998F-C0D10B2DF5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7859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01B2-0B42-4D4A-B597-87EDF102B4D2}" type="datetime1">
              <a:rPr lang="ru-RU" smtClean="0"/>
              <a:pPr/>
              <a:t>07.11.2018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A5D85-FBFE-40CE-998F-C0D10B2DF5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9421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5FB5-3696-4151-8476-2D7020109FF2}" type="datetime1">
              <a:rPr lang="ru-RU" smtClean="0"/>
              <a:pPr/>
              <a:t>07.11.2018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A5D85-FBFE-40CE-998F-C0D10B2DF5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0182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6A4D-FE6A-4E28-A188-6AEF64A347F9}" type="datetime1">
              <a:rPr lang="ru-RU" smtClean="0"/>
              <a:pPr/>
              <a:t>07.11.2018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A5D85-FBFE-40CE-998F-C0D10B2DF5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7349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27C0-FB9E-4DB5-A9D1-3E0F4B16CFA2}" type="datetime1">
              <a:rPr lang="ru-RU" smtClean="0"/>
              <a:pPr/>
              <a:t>07.11.2018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A5D85-FBFE-40CE-998F-C0D10B2DF5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2905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F9B5-4CB7-4CB4-A881-CF8297EDEF72}" type="datetime1">
              <a:rPr lang="ru-RU" smtClean="0"/>
              <a:pPr/>
              <a:t>07.11.2018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A5D85-FBFE-40CE-998F-C0D10B2DF5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5424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C13F-C6A9-42D8-93D8-F4ED75E79C1F}" type="datetime1">
              <a:rPr lang="ru-RU" smtClean="0"/>
              <a:pPr/>
              <a:t>07.11.2018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A5D85-FBFE-40CE-998F-C0D10B2DF5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4386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3EFEB-BF85-47A6-9309-363D6088CA28}" type="datetime1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A5D85-FBFE-40CE-998F-C0D10B2DF5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9447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Заголовок 1"/>
          <p:cNvSpPr txBox="1">
            <a:spLocks/>
          </p:cNvSpPr>
          <p:nvPr/>
        </p:nvSpPr>
        <p:spPr>
          <a:xfrm>
            <a:off x="2124635" y="442762"/>
            <a:ext cx="9454557" cy="14845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Cyrl 900" pitchFamily="50" charset="-52"/>
                <a:ea typeface="+mj-ea"/>
                <a:cs typeface="+mj-cs"/>
              </a:rPr>
              <a:t/>
            </a:r>
            <a:b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Cyrl 900" pitchFamily="50" charset="-52"/>
                <a:ea typeface="+mj-ea"/>
                <a:cs typeface="+mj-cs"/>
              </a:rPr>
            </a:b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Cyrl 900" pitchFamily="50" charset="-52"/>
                <a:ea typeface="+mj-ea"/>
                <a:cs typeface="+mj-cs"/>
              </a:rPr>
              <a:t/>
            </a:r>
            <a:b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Cyrl 900" pitchFamily="50" charset="-52"/>
                <a:ea typeface="+mj-ea"/>
                <a:cs typeface="+mj-cs"/>
              </a:rPr>
            </a:b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Cyrl 900" pitchFamily="50" charset="-52"/>
                <a:ea typeface="+mj-ea"/>
                <a:cs typeface="+mj-cs"/>
              </a:rPr>
              <a:t/>
            </a:r>
            <a:b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Cyrl 900" pitchFamily="50" charset="-52"/>
                <a:ea typeface="+mj-ea"/>
                <a:cs typeface="+mj-cs"/>
              </a:rPr>
            </a:b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Cyrl 900" pitchFamily="50" charset="-52"/>
                <a:ea typeface="+mj-ea"/>
                <a:cs typeface="+mj-cs"/>
              </a:rPr>
              <a:t>Бюджет для граждан </a:t>
            </a:r>
            <a:b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Cyrl 900" pitchFamily="50" charset="-52"/>
                <a:ea typeface="+mj-ea"/>
                <a:cs typeface="+mj-cs"/>
              </a:rPr>
            </a:b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Cyrl 900" pitchFamily="50" charset="-52"/>
                <a:ea typeface="+mj-ea"/>
                <a:cs typeface="+mj-cs"/>
              </a:rPr>
              <a:t>на 2018 год 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useo Cyrl 900" pitchFamily="50" charset="-52"/>
              <a:ea typeface="+mj-ea"/>
              <a:cs typeface="+mj-cs"/>
            </a:endParaRPr>
          </a:p>
        </p:txBody>
      </p:sp>
      <p:sp>
        <p:nvSpPr>
          <p:cNvPr id="4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2708" y="6038850"/>
            <a:ext cx="11016484" cy="46042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Решение  Собрания депутатов от 25.12.2017 г. №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39-1 (первоначальный)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Museo Cyrl 900" pitchFamily="50" charset="-52"/>
            </a:endParaRPr>
          </a:p>
          <a:p>
            <a:endParaRPr lang="ru-RU" sz="5400" dirty="0">
              <a:solidFill>
                <a:schemeClr val="accent2">
                  <a:lumMod val="50000"/>
                </a:schemeClr>
              </a:solidFill>
              <a:latin typeface="Museo Cyrl 900" pitchFamily="50" charset="-52"/>
            </a:endParaRPr>
          </a:p>
        </p:txBody>
      </p:sp>
      <p:pic>
        <p:nvPicPr>
          <p:cNvPr id="41" name="Picture 4" descr="C:\Users\RSM\Desktop\бюджет\Безимени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0491" y="1969123"/>
            <a:ext cx="4278780" cy="3858309"/>
          </a:xfrm>
          <a:prstGeom prst="rect">
            <a:avLst/>
          </a:prstGeom>
          <a:noFill/>
        </p:spPr>
      </p:pic>
      <p:sp>
        <p:nvSpPr>
          <p:cNvPr id="25602" name="AutoShape 2" descr="https://photos-3.dropbox.com/t/2/AAA5hka3jTaUS2jtnPEc3AXflHglb4jAXHCOr1OzkR-4eQ/12/624680837/png/32x32/1/_/1/2/base_logo.psd/EPmgh4oFGBMgAigC/5YNkrtKrBpcTR3Y-EJtvLqNv1xRjGjRNpy6b9YkY0t4%2C5tjS0flYGNtmMjH12PN67f_1-jbW4OHWPhX2UbJImU4?size=800x600&amp;size_mode=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https://photos-3.dropbox.com/t/2/AAA5hka3jTaUS2jtnPEc3AXflHglb4jAXHCOr1OzkR-4eQ/12/624680837/png/32x32/1/_/1/2/base_logo.psd/EPmgh4oFGBMgAigC/5YNkrtKrBpcTR3Y-EJtvLqNv1xRjGjRNpy6b9YkY0t4%2C5tjS0flYGNtmMjH12PN67f_1-jbW4OHWPhX2UbJImU4?size=800x600&amp;size_mode=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7" name="AutoShape 7" descr="https://photos-3.dropbox.com/t/2/AAAtqm_BYse4wXjiHEhxGwBLiL7PTKKGYRYIW1y9VSqWaQ/12/624680837/png/32x32/1/_/1/2/6.png/EPmgh4oFGBMgAigC/NCIu3GsCkcyA48NH8SbpUIkj3wBflEPMGNkDuh-tx-k?size=800x600&amp;size_mode=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305" y="690292"/>
            <a:ext cx="2294964" cy="229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2996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417638" y="215526"/>
            <a:ext cx="9148762" cy="618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useo Cyrl 900" pitchFamily="50" charset="-52"/>
                <a:ea typeface="+mj-ea"/>
                <a:cs typeface="+mj-cs"/>
              </a:rPr>
              <a:t>Показатели социально – экономического развития города Дербент на 2018 год</a:t>
            </a:r>
          </a:p>
        </p:txBody>
      </p:sp>
      <p:sp>
        <p:nvSpPr>
          <p:cNvPr id="4" name="Line 22"/>
          <p:cNvSpPr>
            <a:spLocks noChangeShapeType="1"/>
          </p:cNvSpPr>
          <p:nvPr/>
        </p:nvSpPr>
        <p:spPr bwMode="auto">
          <a:xfrm>
            <a:off x="1408673" y="808693"/>
            <a:ext cx="9204325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 b="1" dirty="0" smtClean="0">
              <a:solidFill>
                <a:schemeClr val="accent2"/>
              </a:solidFill>
            </a:endParaRPr>
          </a:p>
          <a:p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Museo Cyrl 900" pitchFamily="50" charset="-52"/>
            </a:endParaRPr>
          </a:p>
          <a:p>
            <a:r>
              <a:rPr lang="ru-RU" sz="2000" b="1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- 123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7</a:t>
            </a:r>
            <a:r>
              <a:rPr lang="ru-RU" sz="2000" b="1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00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чел. – среднесписочная численность населения города</a:t>
            </a:r>
          </a:p>
          <a:p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Museo Cyrl 900" pitchFamily="50" charset="-52"/>
            </a:endParaRP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- 100,4 - индекс потребительских цен</a:t>
            </a:r>
          </a:p>
          <a:p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Museo Cyrl 900" pitchFamily="50" charset="-52"/>
            </a:endParaRP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- 9 147,00 руб. - прожиточный минимум по республике Дагестан </a:t>
            </a:r>
          </a:p>
          <a:p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Museo Cyrl 900" pitchFamily="50" charset="-52"/>
            </a:endParaRP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- 16 615,75 руб. - среднемесячная заработная плата</a:t>
            </a:r>
          </a:p>
        </p:txBody>
      </p:sp>
      <p:pic>
        <p:nvPicPr>
          <p:cNvPr id="5" name="Рисунок 8" descr="C:\Users\Мадина\Desktop\Новая папка\c57f8d25bb271d6c335b30cdbe4644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952" y="4163171"/>
            <a:ext cx="2738437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72283" y="4096090"/>
            <a:ext cx="2223247" cy="228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0251" y="3918607"/>
            <a:ext cx="3308904" cy="2482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299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238624" y="251385"/>
            <a:ext cx="9220200" cy="35083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useo Cyrl 900" pitchFamily="50" charset="-52"/>
                <a:ea typeface="+mj-ea"/>
                <a:cs typeface="+mj-cs"/>
              </a:rPr>
              <a:t>Основные параметры бюджета города Дербент на 2018 год</a:t>
            </a:r>
          </a:p>
        </p:txBody>
      </p:sp>
      <p:sp>
        <p:nvSpPr>
          <p:cNvPr id="4" name="Line 22"/>
          <p:cNvSpPr>
            <a:spLocks noChangeShapeType="1"/>
          </p:cNvSpPr>
          <p:nvPr/>
        </p:nvSpPr>
        <p:spPr bwMode="auto">
          <a:xfrm>
            <a:off x="1381779" y="647328"/>
            <a:ext cx="9204325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 b="1" dirty="0" smtClean="0">
              <a:solidFill>
                <a:schemeClr val="accent2"/>
              </a:solidFill>
            </a:endParaRPr>
          </a:p>
          <a:p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Museo Cyrl 900" pitchFamily="50" charset="-52"/>
            </a:endParaRPr>
          </a:p>
        </p:txBody>
      </p:sp>
      <p:sp>
        <p:nvSpPr>
          <p:cNvPr id="5" name="AutoShape 21"/>
          <p:cNvSpPr>
            <a:spLocks noChangeArrowheads="1"/>
          </p:cNvSpPr>
          <p:nvPr/>
        </p:nvSpPr>
        <p:spPr bwMode="auto">
          <a:xfrm rot="10800000">
            <a:off x="7846955" y="1854200"/>
            <a:ext cx="2928938" cy="423863"/>
          </a:xfrm>
          <a:prstGeom prst="homePlate">
            <a:avLst>
              <a:gd name="adj" fmla="val 105315"/>
            </a:avLst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rot="10800000" anchor="ctr" anchorCtr="1"/>
          <a:lstStyle/>
          <a:p>
            <a:pPr algn="ctr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Общегосударственные вопросы</a:t>
            </a:r>
          </a:p>
          <a:p>
            <a:pPr algn="ctr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80 566 100,00 рублей.</a:t>
            </a:r>
          </a:p>
        </p:txBody>
      </p:sp>
      <p:sp>
        <p:nvSpPr>
          <p:cNvPr id="6" name="AutoShape 17"/>
          <p:cNvSpPr>
            <a:spLocks noChangeArrowheads="1"/>
          </p:cNvSpPr>
          <p:nvPr/>
        </p:nvSpPr>
        <p:spPr bwMode="auto">
          <a:xfrm rot="10800000">
            <a:off x="7832668" y="2349500"/>
            <a:ext cx="2955925" cy="447675"/>
          </a:xfrm>
          <a:prstGeom prst="homePlate">
            <a:avLst>
              <a:gd name="adj" fmla="val 99012"/>
            </a:avLst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rot="10800000" anchor="ctr" anchorCtr="1"/>
          <a:lstStyle/>
          <a:p>
            <a:pPr algn="ctr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Жилищно-коммунальное хозяйство</a:t>
            </a:r>
          </a:p>
          <a:p>
            <a:pPr algn="ctr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91 222 050,00 рублей.</a:t>
            </a:r>
          </a:p>
        </p:txBody>
      </p:sp>
      <p:sp>
        <p:nvSpPr>
          <p:cNvPr id="7" name="AutoShape 19"/>
          <p:cNvSpPr>
            <a:spLocks noChangeArrowheads="1"/>
          </p:cNvSpPr>
          <p:nvPr/>
        </p:nvSpPr>
        <p:spPr bwMode="auto">
          <a:xfrm rot="10800000">
            <a:off x="7788218" y="2873375"/>
            <a:ext cx="2997200" cy="469900"/>
          </a:xfrm>
          <a:prstGeom prst="homePlate">
            <a:avLst>
              <a:gd name="adj" fmla="val 116494"/>
            </a:avLst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rot="10800000" anchor="ctr" anchorCtr="1"/>
          <a:lstStyle/>
          <a:p>
            <a:pPr algn="ctr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Культура и кинематография</a:t>
            </a:r>
          </a:p>
          <a:p>
            <a:pPr algn="ctr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10 860 400,00 рублей.</a:t>
            </a:r>
          </a:p>
        </p:txBody>
      </p:sp>
      <p:sp>
        <p:nvSpPr>
          <p:cNvPr id="8" name="AutoShape 22"/>
          <p:cNvSpPr>
            <a:spLocks noChangeArrowheads="1"/>
          </p:cNvSpPr>
          <p:nvPr/>
        </p:nvSpPr>
        <p:spPr bwMode="auto">
          <a:xfrm rot="10800000">
            <a:off x="7839018" y="3417888"/>
            <a:ext cx="2960687" cy="430212"/>
          </a:xfrm>
          <a:prstGeom prst="homePlate">
            <a:avLst>
              <a:gd name="adj" fmla="val 116738"/>
            </a:avLst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rot="10800000" anchor="ctr" anchorCtr="1"/>
          <a:lstStyle/>
          <a:p>
            <a:pPr algn="ctr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Средства массовой информации</a:t>
            </a:r>
          </a:p>
          <a:p>
            <a:pPr algn="ctr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4 968 300,00 рублей.</a:t>
            </a:r>
          </a:p>
        </p:txBody>
      </p:sp>
      <p:sp>
        <p:nvSpPr>
          <p:cNvPr id="9" name="AutoShape 22"/>
          <p:cNvSpPr>
            <a:spLocks noChangeArrowheads="1"/>
          </p:cNvSpPr>
          <p:nvPr/>
        </p:nvSpPr>
        <p:spPr bwMode="auto">
          <a:xfrm rot="10800000">
            <a:off x="7843780" y="3938588"/>
            <a:ext cx="2981325" cy="423862"/>
          </a:xfrm>
          <a:prstGeom prst="homePlate">
            <a:avLst>
              <a:gd name="adj" fmla="val 116740"/>
            </a:avLst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rot="10800000" anchor="ctr" anchorCtr="1"/>
          <a:lstStyle/>
          <a:p>
            <a:pPr algn="ctr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Национальная экономика</a:t>
            </a:r>
          </a:p>
          <a:p>
            <a:pPr algn="ctr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рублей.</a:t>
            </a:r>
          </a:p>
          <a:p>
            <a:pPr algn="ctr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3 460 200,00 рублей.</a:t>
            </a:r>
          </a:p>
        </p:txBody>
      </p:sp>
      <p:sp>
        <p:nvSpPr>
          <p:cNvPr id="10" name="AutoShape 22"/>
          <p:cNvSpPr>
            <a:spLocks noChangeArrowheads="1"/>
          </p:cNvSpPr>
          <p:nvPr/>
        </p:nvSpPr>
        <p:spPr bwMode="auto">
          <a:xfrm rot="10800000">
            <a:off x="7848543" y="4457700"/>
            <a:ext cx="2989262" cy="428625"/>
          </a:xfrm>
          <a:prstGeom prst="homePlate">
            <a:avLst>
              <a:gd name="adj" fmla="val 116751"/>
            </a:avLst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rot="10800000" anchor="ctr" anchorCtr="1"/>
          <a:lstStyle/>
          <a:p>
            <a:pPr algn="ctr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Физическая культура и спорт</a:t>
            </a:r>
          </a:p>
          <a:p>
            <a:pPr algn="ctr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2 133 500,00 рублей.</a:t>
            </a:r>
          </a:p>
        </p:txBody>
      </p:sp>
      <p:sp>
        <p:nvSpPr>
          <p:cNvPr id="11" name="AutoShape 20"/>
          <p:cNvSpPr>
            <a:spLocks noChangeArrowheads="1"/>
          </p:cNvSpPr>
          <p:nvPr/>
        </p:nvSpPr>
        <p:spPr bwMode="auto">
          <a:xfrm rot="10800000">
            <a:off x="7821555" y="4999038"/>
            <a:ext cx="3016250" cy="614362"/>
          </a:xfrm>
          <a:prstGeom prst="homePlate">
            <a:avLst>
              <a:gd name="adj" fmla="val 116761"/>
            </a:avLst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rot="10800000" anchor="ctr" anchorCtr="1"/>
          <a:lstStyle/>
          <a:p>
            <a:pPr algn="ctr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Национальная безопасность и</a:t>
            </a:r>
          </a:p>
          <a:p>
            <a:pPr algn="ctr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 правоохранительная деятельность </a:t>
            </a:r>
          </a:p>
          <a:p>
            <a:pPr algn="ctr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10  497 350,00 рублей.</a:t>
            </a:r>
          </a:p>
        </p:txBody>
      </p:sp>
      <p:sp>
        <p:nvSpPr>
          <p:cNvPr id="12" name="AutoShape 22"/>
          <p:cNvSpPr>
            <a:spLocks noChangeArrowheads="1"/>
          </p:cNvSpPr>
          <p:nvPr/>
        </p:nvSpPr>
        <p:spPr bwMode="auto">
          <a:xfrm rot="10800000">
            <a:off x="7799294" y="5672227"/>
            <a:ext cx="3078198" cy="600075"/>
          </a:xfrm>
          <a:prstGeom prst="homePlate">
            <a:avLst>
              <a:gd name="adj" fmla="val 116753"/>
            </a:avLst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rot="10800000" anchor="ctr" anchorCtr="1"/>
          <a:lstStyle/>
          <a:p>
            <a:pPr algn="ctr">
              <a:defRPr/>
            </a:pPr>
            <a:endParaRPr lang="ru-RU" sz="1100" b="1" dirty="0">
              <a:solidFill>
                <a:schemeClr val="accent2">
                  <a:lumMod val="50000"/>
                </a:schemeClr>
              </a:solidFill>
              <a:latin typeface="Museo Cyrl 900" pitchFamily="50" charset="-52"/>
            </a:endParaRPr>
          </a:p>
          <a:p>
            <a:pPr algn="ctr">
              <a:defRPr/>
            </a:pPr>
            <a:r>
              <a:rPr lang="ru-RU" sz="1100" b="1" dirty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Обслуживание государственного </a:t>
            </a:r>
          </a:p>
          <a:p>
            <a:pPr algn="ctr">
              <a:defRPr/>
            </a:pPr>
            <a:r>
              <a:rPr lang="ru-RU" sz="1100" b="1" dirty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 и муниципального долга </a:t>
            </a:r>
          </a:p>
          <a:p>
            <a:pPr algn="ctr">
              <a:defRPr/>
            </a:pPr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97 200,00 рублей</a:t>
            </a:r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.</a:t>
            </a:r>
            <a:endParaRPr lang="ru-RU" sz="1100" b="1" dirty="0">
              <a:solidFill>
                <a:schemeClr val="accent2">
                  <a:lumMod val="50000"/>
                </a:schemeClr>
              </a:solidFill>
              <a:latin typeface="Museo Cyrl 900" pitchFamily="50" charset="-52"/>
            </a:endParaRPr>
          </a:p>
          <a:p>
            <a:pPr algn="ctr">
              <a:defRPr/>
            </a:pPr>
            <a:endParaRPr lang="ru-RU" sz="1100" b="1" dirty="0">
              <a:solidFill>
                <a:schemeClr val="accent2">
                  <a:lumMod val="50000"/>
                </a:schemeClr>
              </a:solidFill>
              <a:latin typeface="Museo Cyrl 900" pitchFamily="50" charset="-52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 rot="-5400000">
            <a:off x="4948974" y="2357877"/>
            <a:ext cx="1728787" cy="2339975"/>
          </a:xfrm>
          <a:prstGeom prst="upDownArrowCallout">
            <a:avLst>
              <a:gd name="adj1" fmla="val 25000"/>
              <a:gd name="adj2" fmla="val 25000"/>
              <a:gd name="adj3" fmla="val 16919"/>
              <a:gd name="adj4" fmla="val 50000"/>
            </a:avLst>
          </a:prstGeom>
          <a:solidFill>
            <a:srgbClr val="FF99FF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БЮДЖЕТ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643380" y="1079146"/>
            <a:ext cx="2338388" cy="1368425"/>
          </a:xfrm>
          <a:prstGeom prst="rect">
            <a:avLst/>
          </a:prstGeom>
          <a:solidFill>
            <a:srgbClr val="FFCCFF"/>
          </a:solidFill>
          <a:ln w="19050">
            <a:solidFill>
              <a:srgbClr val="FF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Доходы в расчете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на 1 человека 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10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950,00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руб.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4643380" y="4608158"/>
            <a:ext cx="2338388" cy="1584325"/>
          </a:xfrm>
          <a:prstGeom prst="rect">
            <a:avLst/>
          </a:prstGeom>
          <a:solidFill>
            <a:srgbClr val="FFCCFF"/>
          </a:solidFill>
          <a:ln w="19050">
            <a:solidFill>
              <a:srgbClr val="FF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Расходы в расчете на 1 человека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10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950,00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руб.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 rot="10800000">
            <a:off x="3862330" y="1079146"/>
            <a:ext cx="701675" cy="5553075"/>
          </a:xfrm>
          <a:prstGeom prst="rect">
            <a:avLst/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Доходы бюджета 1 354 509 535,00 рублей.</a:t>
            </a: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 rot="10800000">
            <a:off x="7061143" y="1079146"/>
            <a:ext cx="701675" cy="5499100"/>
          </a:xfrm>
          <a:prstGeom prst="rect">
            <a:avLst/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Расходы бюджета 1 354 509 535,00 рублей.</a:t>
            </a:r>
          </a:p>
        </p:txBody>
      </p:sp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1617605" y="1168869"/>
            <a:ext cx="2260600" cy="1368425"/>
          </a:xfrm>
          <a:prstGeom prst="homePlate">
            <a:avLst>
              <a:gd name="adj" fmla="val 41299"/>
            </a:avLst>
          </a:prstGeom>
          <a:solidFill>
            <a:srgbClr val="CCFFCC"/>
          </a:solidFill>
          <a:ln w="158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Налоговые доходы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307 705 200,00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рублей.</a:t>
            </a:r>
          </a:p>
        </p:txBody>
      </p:sp>
      <p:sp>
        <p:nvSpPr>
          <p:cNvPr id="19" name="AutoShape 10"/>
          <p:cNvSpPr>
            <a:spLocks noChangeArrowheads="1"/>
          </p:cNvSpPr>
          <p:nvPr/>
        </p:nvSpPr>
        <p:spPr bwMode="auto">
          <a:xfrm>
            <a:off x="1560455" y="4560641"/>
            <a:ext cx="2262188" cy="1368425"/>
          </a:xfrm>
          <a:prstGeom prst="homePlate">
            <a:avLst>
              <a:gd name="adj" fmla="val 41328"/>
            </a:avLst>
          </a:prstGeom>
          <a:solidFill>
            <a:srgbClr val="6699FF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Безвозмездные поступления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948 304 335,00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рублей.</a:t>
            </a:r>
          </a:p>
        </p:txBody>
      </p:sp>
      <p:sp>
        <p:nvSpPr>
          <p:cNvPr id="20" name="AutoShape 11"/>
          <p:cNvSpPr>
            <a:spLocks noChangeArrowheads="1"/>
          </p:cNvSpPr>
          <p:nvPr/>
        </p:nvSpPr>
        <p:spPr bwMode="auto">
          <a:xfrm>
            <a:off x="1569980" y="2929466"/>
            <a:ext cx="2262188" cy="1368425"/>
          </a:xfrm>
          <a:prstGeom prst="homePlate">
            <a:avLst>
              <a:gd name="adj" fmla="val 41328"/>
            </a:avLst>
          </a:prstGeom>
          <a:solidFill>
            <a:srgbClr val="FF5050"/>
          </a:solidFill>
          <a:ln w="158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Неналоговые доходы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98 500 000,00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рублей.</a:t>
            </a:r>
          </a:p>
        </p:txBody>
      </p:sp>
      <p:sp>
        <p:nvSpPr>
          <p:cNvPr id="21" name="AutoShape 12"/>
          <p:cNvSpPr>
            <a:spLocks noChangeArrowheads="1"/>
          </p:cNvSpPr>
          <p:nvPr/>
        </p:nvSpPr>
        <p:spPr bwMode="auto">
          <a:xfrm rot="10800000">
            <a:off x="7824730" y="993421"/>
            <a:ext cx="2955925" cy="352425"/>
          </a:xfrm>
          <a:prstGeom prst="homePlate">
            <a:avLst>
              <a:gd name="adj" fmla="val 133771"/>
            </a:avLst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rot="10800000" anchor="ctr" anchorCtr="1"/>
          <a:lstStyle/>
          <a:p>
            <a:pPr algn="ctr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Образование</a:t>
            </a:r>
          </a:p>
          <a:p>
            <a:pPr algn="ctr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1 101 855 800,00 рублей.</a:t>
            </a:r>
          </a:p>
        </p:txBody>
      </p:sp>
      <p:sp>
        <p:nvSpPr>
          <p:cNvPr id="22" name="AutoShape 18"/>
          <p:cNvSpPr>
            <a:spLocks noChangeArrowheads="1"/>
          </p:cNvSpPr>
          <p:nvPr/>
        </p:nvSpPr>
        <p:spPr bwMode="auto">
          <a:xfrm rot="10800000">
            <a:off x="7842193" y="1423633"/>
            <a:ext cx="2933700" cy="396875"/>
          </a:xfrm>
          <a:prstGeom prst="homePlate">
            <a:avLst>
              <a:gd name="adj" fmla="val 117006"/>
            </a:avLst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rot="10800000" anchor="ctr" anchorCtr="1"/>
          <a:lstStyle/>
          <a:p>
            <a:pPr algn="ctr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Социальная политика</a:t>
            </a:r>
          </a:p>
          <a:p>
            <a:pPr algn="ctr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48 848 635,00 рублей.</a:t>
            </a:r>
          </a:p>
        </p:txBody>
      </p:sp>
    </p:spTree>
    <p:extLst>
      <p:ext uri="{BB962C8B-B14F-4D97-AF65-F5344CB8AC3E}">
        <p14:creationId xmlns:p14="http://schemas.microsoft.com/office/powerpoint/2010/main" xmlns="" val="15299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5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8500"/>
                            </p:stCondLst>
                            <p:childTnLst>
                              <p:par>
                                <p:cTn id="5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9000"/>
                            </p:stCondLst>
                            <p:childTnLst>
                              <p:par>
                                <p:cTn id="5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0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30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0"/>
                            </p:stCondLst>
                            <p:childTnLst>
                              <p:par>
                                <p:cTn id="7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000"/>
                            </p:stCondLst>
                            <p:childTnLst>
                              <p:par>
                                <p:cTn id="7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9000"/>
                            </p:stCondLst>
                            <p:childTnLst>
                              <p:par>
                                <p:cTn id="8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1000"/>
                            </p:stCondLst>
                            <p:childTnLst>
                              <p:par>
                                <p:cTn id="8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3000"/>
                            </p:stCondLst>
                            <p:childTnLst>
                              <p:par>
                                <p:cTn id="8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0"/>
                            </p:stCondLst>
                            <p:childTnLst>
                              <p:par>
                                <p:cTn id="9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238624" y="251385"/>
            <a:ext cx="9220200" cy="35083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useo Cyrl 900" pitchFamily="50" charset="-52"/>
                <a:ea typeface="+mj-ea"/>
                <a:cs typeface="+mj-cs"/>
              </a:rPr>
              <a:t>Показатели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Museo Cyrl 900" pitchFamily="50" charset="-52"/>
                <a:ea typeface="+mj-ea"/>
                <a:cs typeface="+mj-cs"/>
              </a:rPr>
              <a:t> налоговых и неналоговых доходов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useo Cyrl 900" pitchFamily="50" charset="-52"/>
                <a:ea typeface="+mj-ea"/>
                <a:cs typeface="+mj-cs"/>
              </a:rPr>
              <a:t>на душу населения</a:t>
            </a:r>
          </a:p>
        </p:txBody>
      </p:sp>
      <p:sp>
        <p:nvSpPr>
          <p:cNvPr id="4" name="Line 22"/>
          <p:cNvSpPr>
            <a:spLocks noChangeShapeType="1"/>
          </p:cNvSpPr>
          <p:nvPr/>
        </p:nvSpPr>
        <p:spPr bwMode="auto">
          <a:xfrm>
            <a:off x="1381779" y="647328"/>
            <a:ext cx="9204325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 b="1" dirty="0" smtClean="0">
              <a:solidFill>
                <a:schemeClr val="accent2"/>
              </a:solidFill>
            </a:endParaRPr>
          </a:p>
          <a:p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Museo Cyrl 900" pitchFamily="50" charset="-52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1658501" y="3720354"/>
            <a:ext cx="2339788" cy="1855682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chemeClr val="accent2">
                  <a:lumMod val="50000"/>
                </a:schemeClr>
              </a:solidFill>
              <a:latin typeface="Museo Cyrl 900" pitchFamily="50" charset="-52"/>
            </a:endParaRP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Налоговые доходы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307 705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200,00</a:t>
            </a:r>
            <a:endParaRPr lang="ru-RU" sz="1600" b="1" dirty="0" smtClean="0">
              <a:solidFill>
                <a:schemeClr val="accent2">
                  <a:lumMod val="50000"/>
                </a:schemeClr>
              </a:solidFill>
              <a:latin typeface="Museo Cyrl 900" pitchFamily="50" charset="-52"/>
            </a:endParaRP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рублей.</a:t>
            </a:r>
          </a:p>
          <a:p>
            <a:pPr algn="ctr"/>
            <a:endParaRPr lang="ru-RU" sz="1600" dirty="0"/>
          </a:p>
        </p:txBody>
      </p:sp>
      <p:sp>
        <p:nvSpPr>
          <p:cNvPr id="25" name="Овал 24"/>
          <p:cNvSpPr/>
          <p:nvPr/>
        </p:nvSpPr>
        <p:spPr>
          <a:xfrm>
            <a:off x="1819865" y="860599"/>
            <a:ext cx="2250141" cy="1873636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chemeClr val="accent2">
                  <a:lumMod val="50000"/>
                </a:schemeClr>
              </a:solidFill>
              <a:latin typeface="Museo Cyrl 900" pitchFamily="50" charset="-52"/>
            </a:endParaRP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Неналоговые доходы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98 500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000,00</a:t>
            </a:r>
            <a:endParaRPr lang="ru-RU" sz="1600" b="1" dirty="0" smtClean="0">
              <a:solidFill>
                <a:schemeClr val="accent2">
                  <a:lumMod val="50000"/>
                </a:schemeClr>
              </a:solidFill>
              <a:latin typeface="Museo Cyrl 900" pitchFamily="50" charset="-52"/>
            </a:endParaRP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рублей.</a:t>
            </a:r>
          </a:p>
          <a:p>
            <a:pPr algn="ctr"/>
            <a:endParaRPr lang="ru-RU" sz="1600" dirty="0"/>
          </a:p>
        </p:txBody>
      </p:sp>
      <p:cxnSp>
        <p:nvCxnSpPr>
          <p:cNvPr id="32" name="Прямая со стрелкой 31"/>
          <p:cNvCxnSpPr/>
          <p:nvPr/>
        </p:nvCxnSpPr>
        <p:spPr>
          <a:xfrm flipV="1">
            <a:off x="4105835" y="3585874"/>
            <a:ext cx="923378" cy="5199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4078971" y="2205305"/>
            <a:ext cx="744054" cy="3496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2" name="Овал 41"/>
          <p:cNvSpPr/>
          <p:nvPr/>
        </p:nvSpPr>
        <p:spPr>
          <a:xfrm>
            <a:off x="4912688" y="1963271"/>
            <a:ext cx="2250141" cy="1981200"/>
          </a:xfrm>
          <a:prstGeom prst="ellips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Итого</a:t>
            </a:r>
          </a:p>
          <a:p>
            <a:pPr algn="ctr"/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налоговые и неналоговые доходы </a:t>
            </a:r>
          </a:p>
          <a:p>
            <a:pPr algn="ctr"/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406 205 </a:t>
            </a: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200,00</a:t>
            </a:r>
            <a:endParaRPr lang="ru-RU" sz="1500" b="1" dirty="0" smtClean="0">
              <a:solidFill>
                <a:schemeClr val="accent2">
                  <a:lumMod val="50000"/>
                </a:schemeClr>
              </a:solidFill>
              <a:latin typeface="Museo Cyrl 900" pitchFamily="50" charset="-52"/>
            </a:endParaRP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рублей.</a:t>
            </a:r>
            <a:endParaRPr lang="ru-RU" sz="1500" b="1" dirty="0" smtClean="0">
              <a:solidFill>
                <a:schemeClr val="accent2">
                  <a:lumMod val="50000"/>
                </a:schemeClr>
              </a:solidFill>
              <a:latin typeface="Museo Cyrl 900" pitchFamily="50" charset="-52"/>
            </a:endParaRPr>
          </a:p>
          <a:p>
            <a:pPr algn="ctr"/>
            <a:endParaRPr lang="ru-RU" sz="1600" dirty="0"/>
          </a:p>
        </p:txBody>
      </p:sp>
      <p:cxnSp>
        <p:nvCxnSpPr>
          <p:cNvPr id="49" name="Прямая со стрелкой 48"/>
          <p:cNvCxnSpPr/>
          <p:nvPr/>
        </p:nvCxnSpPr>
        <p:spPr>
          <a:xfrm>
            <a:off x="7225582" y="2949377"/>
            <a:ext cx="358559" cy="89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1522" y="1189079"/>
            <a:ext cx="3887090" cy="293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" name="TextBox 49"/>
          <p:cNvSpPr txBox="1"/>
          <p:nvPr/>
        </p:nvSpPr>
        <p:spPr>
          <a:xfrm>
            <a:off x="8622926" y="2421031"/>
            <a:ext cx="168536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FF0000"/>
                </a:solidFill>
                <a:latin typeface="Museo Cyrl 900" pitchFamily="50" charset="-52"/>
              </a:rPr>
              <a:t>в расчете</a:t>
            </a:r>
          </a:p>
          <a:p>
            <a:pPr algn="ctr"/>
            <a:r>
              <a:rPr lang="ru-RU" sz="1500" b="1" dirty="0" smtClean="0">
                <a:solidFill>
                  <a:srgbClr val="FF0000"/>
                </a:solidFill>
                <a:latin typeface="Museo Cyrl 900" pitchFamily="50" charset="-52"/>
              </a:rPr>
              <a:t>на 1 человека</a:t>
            </a:r>
          </a:p>
          <a:p>
            <a:pPr algn="ctr"/>
            <a:r>
              <a:rPr lang="ru-RU" sz="1500" b="1" dirty="0" smtClean="0">
                <a:solidFill>
                  <a:srgbClr val="FF0000"/>
                </a:solidFill>
                <a:latin typeface="Museo Cyrl 900" pitchFamily="50" charset="-52"/>
              </a:rPr>
              <a:t>3 </a:t>
            </a:r>
            <a:r>
              <a:rPr lang="ru-RU" sz="1500" b="1" dirty="0" smtClean="0">
                <a:solidFill>
                  <a:srgbClr val="FF0000"/>
                </a:solidFill>
                <a:latin typeface="Museo Cyrl 900" pitchFamily="50" charset="-52"/>
              </a:rPr>
              <a:t>283,80 </a:t>
            </a:r>
            <a:r>
              <a:rPr lang="ru-RU" sz="1500" b="1" dirty="0" smtClean="0">
                <a:solidFill>
                  <a:srgbClr val="FF0000"/>
                </a:solidFill>
                <a:latin typeface="Museo Cyrl 900" pitchFamily="50" charset="-52"/>
              </a:rPr>
              <a:t>руб. </a:t>
            </a:r>
          </a:p>
          <a:p>
            <a:endParaRPr lang="ru-RU" sz="1500" dirty="0" smtClean="0"/>
          </a:p>
          <a:p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xmlns="" val="15299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63820" y="274638"/>
            <a:ext cx="9182100" cy="4694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useo Cyrl 900" pitchFamily="50" charset="-52"/>
                <a:ea typeface="+mj-ea"/>
                <a:cs typeface="+mj-cs"/>
              </a:rPr>
              <a:t>Основные характеристики бюджета города Дербент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useo Cyrl 900" pitchFamily="50" charset="-52"/>
                <a:ea typeface="+mj-ea"/>
                <a:cs typeface="+mj-cs"/>
              </a:rPr>
              <a:t> на 2018 год</a:t>
            </a:r>
          </a:p>
        </p:txBody>
      </p:sp>
      <p:sp>
        <p:nvSpPr>
          <p:cNvPr id="4" name="Line 22"/>
          <p:cNvSpPr>
            <a:spLocks noChangeShapeType="1"/>
          </p:cNvSpPr>
          <p:nvPr/>
        </p:nvSpPr>
        <p:spPr bwMode="auto">
          <a:xfrm>
            <a:off x="1381779" y="647328"/>
            <a:ext cx="9204325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 b="1" dirty="0" smtClean="0">
              <a:solidFill>
                <a:schemeClr val="accent2"/>
              </a:solidFill>
            </a:endParaRPr>
          </a:p>
          <a:p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Museo Cyrl 900" pitchFamily="50" charset="-52"/>
            </a:endParaRPr>
          </a:p>
        </p:txBody>
      </p:sp>
      <p:graphicFrame>
        <p:nvGraphicFramePr>
          <p:cNvPr id="5" name="Group 2507"/>
          <p:cNvGraphicFramePr>
            <a:graphicFrameLocks/>
          </p:cNvGraphicFramePr>
          <p:nvPr/>
        </p:nvGraphicFramePr>
        <p:xfrm>
          <a:off x="1039906" y="758825"/>
          <a:ext cx="5195641" cy="3550488"/>
        </p:xfrm>
        <a:graphic>
          <a:graphicData uri="http://schemas.openxmlformats.org/drawingml/2006/table">
            <a:tbl>
              <a:tblPr/>
              <a:tblGrid>
                <a:gridCol w="3183358"/>
                <a:gridCol w="2012283"/>
              </a:tblGrid>
              <a:tr h="6032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2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Museo Cyrl 900" pitchFamily="50" charset="-52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Наименование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2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Museo Cyrl 900" pitchFamily="50" charset="-52"/>
                        <a:ea typeface="+mn-ea"/>
                        <a:cs typeface="+mn-cs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2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Museo Cyrl 900" pitchFamily="50" charset="-52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План на 2018 год</a:t>
                      </a:r>
                    </a:p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руб.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2883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Доходы - всего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1 354 509 535,00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576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в том числе: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83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 - налоговые доходы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307 705 200,00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83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 - неналоговые доходы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98 500 000,00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57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- Межбюджетные</a:t>
                      </a:r>
                      <a:r>
                        <a:rPr lang="ru-RU" sz="1200" b="1" kern="1200" baseline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трансферты</a:t>
                      </a:r>
                      <a:endParaRPr lang="ru-RU" sz="12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Museo Cyrl 900" pitchFamily="50" charset="-52"/>
                        <a:ea typeface="+mn-ea"/>
                        <a:cs typeface="+mn-cs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948 304 335,00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76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2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Museo Cyrl 900" pitchFamily="50" charset="-52"/>
                        <a:ea typeface="+mn-ea"/>
                        <a:cs typeface="+mn-cs"/>
                      </a:endParaRPr>
                    </a:p>
                  </a:txBody>
                  <a:tcPr marL="90000" marR="90000" marT="18000" marB="18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83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Расходы - всего,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200" b="1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 354 509 535,00</a:t>
                      </a:r>
                      <a:endParaRPr lang="ru-RU" sz="12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Museo Cyrl 900" pitchFamily="50" charset="-52"/>
                        <a:ea typeface="+mn-ea"/>
                        <a:cs typeface="+mn-cs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576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в том числе: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83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 - текущий бюджет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1 348 375 435,00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83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 - бюджетные инвестиции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6 134 100,00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30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 - условно утверждаемые расходы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76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0000" marR="90000" marT="18000" marB="18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83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Дефицит (-), профицит (+)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6971553" y="728629"/>
          <a:ext cx="4682565" cy="3619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6840072" y="3774141"/>
          <a:ext cx="4455458" cy="2169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5299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95300" y="217488"/>
            <a:ext cx="10576112" cy="3460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atin typeface="Museo Cyrl 900" pitchFamily="50" charset="-52"/>
                <a:ea typeface="+mj-ea"/>
                <a:cs typeface="+mj-cs"/>
              </a:rPr>
              <a:t>Доходы бюджета города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30940" y="836613"/>
            <a:ext cx="9610166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Доходы бюджета города образуются за счет налоговых и неналоговых доходов, а также за счет безвозмездных поступлений.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265268" y="692150"/>
            <a:ext cx="9204325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4903638" y="1647825"/>
            <a:ext cx="2341562" cy="109696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9050">
            <a:solidFill>
              <a:srgbClr val="FFFF00"/>
            </a:solidFill>
            <a:round/>
            <a:headEnd/>
            <a:tailEnd/>
          </a:ln>
        </p:spPr>
        <p:txBody>
          <a:bodyPr lIns="126000" rIns="12600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Доходы бюджета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585763" y="3406775"/>
            <a:ext cx="2703512" cy="2308225"/>
          </a:xfrm>
          <a:prstGeom prst="rect">
            <a:avLst/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Налоговые доходы – поступления в бюджет от уплаты налогов, установленных Налоговым кодексом РФ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4638525" y="3424238"/>
            <a:ext cx="2728913" cy="23034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Неналоговые доходы – поступления от уплаты пошлин и сборов, установленных законодательством РФ и штрафов за нарушение законодательства</a:t>
            </a: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7715100" y="3402013"/>
            <a:ext cx="3030538" cy="2316162"/>
          </a:xfrm>
          <a:prstGeom prst="rect">
            <a:avLst/>
          </a:prstGeom>
          <a:solidFill>
            <a:srgbClr val="6699FF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Безвозмездные поступления - это финансовая помощь из бюджетов других уровней (межбюджетные трансферты)</a:t>
            </a:r>
          </a:p>
        </p:txBody>
      </p:sp>
      <p:sp>
        <p:nvSpPr>
          <p:cNvPr id="20" name="AutoShape 9"/>
          <p:cNvSpPr>
            <a:spLocks noChangeArrowheads="1"/>
          </p:cNvSpPr>
          <p:nvPr/>
        </p:nvSpPr>
        <p:spPr bwMode="auto">
          <a:xfrm rot="2313247">
            <a:off x="7384900" y="2205038"/>
            <a:ext cx="1701800" cy="609600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solidFill>
            <a:srgbClr val="6699FF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11"/>
          <p:cNvSpPr>
            <a:spLocks noChangeArrowheads="1"/>
          </p:cNvSpPr>
          <p:nvPr/>
        </p:nvSpPr>
        <p:spPr bwMode="auto">
          <a:xfrm rot="7897213">
            <a:off x="3005782" y="2150269"/>
            <a:ext cx="1611312" cy="882650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>
            <a:off x="5664050" y="2832100"/>
            <a:ext cx="766763" cy="492125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99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664490" y="0"/>
            <a:ext cx="8915400" cy="5020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dirty="0" smtClean="0">
              <a:latin typeface="Museo Cyrl 900" pitchFamily="50" charset="-52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dirty="0" smtClean="0">
              <a:latin typeface="Museo Cyrl 900" pitchFamily="50" charset="-52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atin typeface="Museo Cyrl 900" pitchFamily="50" charset="-52"/>
                <a:ea typeface="+mj-ea"/>
                <a:cs typeface="+mj-cs"/>
              </a:rPr>
              <a:t>Налоговые доходы 307 705 200,00 руб.</a:t>
            </a: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1611075" y="494167"/>
            <a:ext cx="9204325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084729" y="564776"/>
          <a:ext cx="10336306" cy="6006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5299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606964" y="0"/>
            <a:ext cx="8915400" cy="4905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Museo Cyrl 900" pitchFamily="50" charset="-52"/>
                <a:ea typeface="+mj-ea"/>
                <a:cs typeface="+mj-cs"/>
              </a:rPr>
              <a:t>Неналоговые доходы 98 500 000,00 руб. </a:t>
            </a:r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1359501" y="467286"/>
            <a:ext cx="9204325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353670" y="699248"/>
          <a:ext cx="9484659" cy="5692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5299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606964" y="0"/>
            <a:ext cx="8915400" cy="4905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Museo Cyrl 900" pitchFamily="50" charset="-52"/>
                <a:ea typeface="+mj-ea"/>
                <a:cs typeface="+mj-cs"/>
              </a:rPr>
              <a:t>Безвозмездные поступления 948 304 335,00 руб. </a:t>
            </a:r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1359501" y="467286"/>
            <a:ext cx="9204325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120588" y="719665"/>
          <a:ext cx="10228730" cy="5734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5299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1299</TotalTime>
  <Words>450</Words>
  <Application>Microsoft Office PowerPoint</Application>
  <PresentationFormat>Произвольный</PresentationFormat>
  <Paragraphs>124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press</dc:creator>
  <cp:lastModifiedBy>user</cp:lastModifiedBy>
  <cp:revision>98</cp:revision>
  <dcterms:created xsi:type="dcterms:W3CDTF">2016-11-30T07:21:36Z</dcterms:created>
  <dcterms:modified xsi:type="dcterms:W3CDTF">2018-11-07T07:36:02Z</dcterms:modified>
</cp:coreProperties>
</file>