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60" r:id="rId2"/>
    <p:sldId id="266" r:id="rId3"/>
    <p:sldId id="268" r:id="rId4"/>
    <p:sldId id="289" r:id="rId5"/>
    <p:sldId id="269" r:id="rId6"/>
    <p:sldId id="270" r:id="rId7"/>
    <p:sldId id="274" r:id="rId8"/>
    <p:sldId id="273" r:id="rId9"/>
    <p:sldId id="272" r:id="rId10"/>
    <p:sldId id="281" r:id="rId11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4D1"/>
    <a:srgbClr val="B014BC"/>
    <a:srgbClr val="CC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 sz="1200"/>
                  </a:pPr>
                  <a:endParaRPr lang="ru-RU"/>
                </a:p>
              </c:txPr>
            </c:dLbl>
            <c:dLbl>
              <c:idx val="1"/>
              <c:layout>
                <c:manualLayout>
                  <c:x val="-6.4141554895660813E-2"/>
                  <c:y val="2.0888288273851068E-4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ru-RU"/>
                </a:p>
              </c:txPr>
              <c:showPercent val="1"/>
            </c:dLbl>
            <c:dLbl>
              <c:idx val="2"/>
              <c:layout>
                <c:manualLayout>
                  <c:x val="0.14103530863960245"/>
                  <c:y val="-0.13065403275206244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ru-RU"/>
                </a:p>
              </c:txPr>
              <c:showPercent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307705.2</c:v>
                </c:pt>
                <c:pt idx="1">
                  <c:v>98500</c:v>
                </c:pt>
                <c:pt idx="2">
                  <c:v>1048491.9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5855563391214933"/>
          <c:y val="9.8499634717574627E-2"/>
          <c:w val="0.33467826222129193"/>
          <c:h val="0.7231786762809147"/>
        </c:manualLayout>
      </c:layout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Текущий бюджет</c:v>
                </c:pt>
                <c:pt idx="1">
                  <c:v>Бюджетные инвестиции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1372086</c:v>
                </c:pt>
                <c:pt idx="1">
                  <c:v>78742.8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8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1"/>
            <c:spPr>
              <a:solidFill>
                <a:srgbClr val="C00000"/>
              </a:solidFill>
            </c:spPr>
          </c:dPt>
          <c:dPt>
            <c:idx val="1"/>
            <c:bubble3D val="1"/>
            <c:spPr>
              <a:solidFill>
                <a:srgbClr val="FFC000"/>
              </a:solidFill>
            </c:spPr>
          </c:dPt>
          <c:dPt>
            <c:idx val="2"/>
            <c:bubble3D val="1"/>
            <c:spPr>
              <a:solidFill>
                <a:srgbClr val="0070C0"/>
              </a:solidFill>
            </c:spPr>
          </c:dPt>
          <c:dPt>
            <c:idx val="3"/>
            <c:bubble3D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bubble3D val="1"/>
            <c:spPr>
              <a:solidFill>
                <a:srgbClr val="00B0F0"/>
              </a:solidFill>
            </c:spPr>
          </c:dPt>
          <c:dPt>
            <c:idx val="5"/>
            <c:bubble3D val="1"/>
            <c:spPr>
              <a:solidFill>
                <a:srgbClr val="CC04D1"/>
              </a:solidFill>
            </c:spPr>
          </c:dPt>
          <c:dPt>
            <c:idx val="6"/>
            <c:bubble3D val="1"/>
            <c:spPr>
              <a:solidFill>
                <a:srgbClr val="FFFF00"/>
              </a:solidFill>
            </c:spPr>
          </c:dPt>
          <c:dPt>
            <c:idx val="7"/>
            <c:bubble3D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8.6835952819458266E-3"/>
                  <c:y val="-1.9593611694043441E-2"/>
                </c:manualLayout>
              </c:layout>
              <c:showVal val="1"/>
            </c:dLbl>
            <c:dLbl>
              <c:idx val="4"/>
              <c:layout>
                <c:manualLayout>
                  <c:x val="8.6835952819458266E-3"/>
                  <c:y val="-1.5239475762033845E-2"/>
                </c:manualLayout>
              </c:layout>
              <c:showVal val="1"/>
            </c:dLbl>
            <c:dLbl>
              <c:idx val="5"/>
              <c:layout>
                <c:manualLayout>
                  <c:x val="7.4430816702392493E-3"/>
                  <c:y val="-2.3947747626053319E-2"/>
                </c:manualLayout>
              </c:layout>
              <c:showVal val="1"/>
            </c:dLbl>
            <c:txPr>
              <a:bodyPr/>
              <a:lstStyle/>
              <a:p>
                <a:pPr>
                  <a:defRPr sz="1100" b="1">
                    <a:latin typeface="Museo Cyrl 500" pitchFamily="50" charset="-52"/>
                  </a:defRPr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Акцизы на ГСМ</c:v>
                </c:pt>
                <c:pt idx="2">
                  <c:v>УСН</c:v>
                </c:pt>
                <c:pt idx="3">
                  <c:v>ЕНВД</c:v>
                </c:pt>
                <c:pt idx="4">
                  <c:v>ЕСН</c:v>
                </c:pt>
                <c:pt idx="5">
                  <c:v>Налог на имущество физ.лиц</c:v>
                </c:pt>
                <c:pt idx="6">
                  <c:v>Земельный налог</c:v>
                </c:pt>
                <c:pt idx="7">
                  <c:v>Гос.пошлина</c:v>
                </c:pt>
              </c:strCache>
            </c:strRef>
          </c:cat>
          <c:val>
            <c:numRef>
              <c:f>Лист1!$B$2:$B$9</c:f>
              <c:numCache>
                <c:formatCode>#,##0.00</c:formatCode>
                <c:ptCount val="8"/>
                <c:pt idx="0">
                  <c:v>120000000</c:v>
                </c:pt>
                <c:pt idx="1">
                  <c:v>3110200</c:v>
                </c:pt>
                <c:pt idx="2">
                  <c:v>77000000</c:v>
                </c:pt>
                <c:pt idx="3">
                  <c:v>28615000</c:v>
                </c:pt>
                <c:pt idx="4">
                  <c:v>80000</c:v>
                </c:pt>
                <c:pt idx="5">
                  <c:v>5900000</c:v>
                </c:pt>
                <c:pt idx="6">
                  <c:v>70000000</c:v>
                </c:pt>
                <c:pt idx="7">
                  <c:v>3000000</c:v>
                </c:pt>
              </c:numCache>
            </c:numRef>
          </c:val>
          <c:bubble3D val="1"/>
        </c:ser>
        <c:dLbls>
          <c:showVal val="1"/>
        </c:dLbls>
        <c:gapWidth val="95"/>
        <c:gapDepth val="95"/>
        <c:shape val="box"/>
        <c:axId val="86247296"/>
        <c:axId val="86248832"/>
        <c:axId val="0"/>
      </c:bar3DChart>
      <c:catAx>
        <c:axId val="8624729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>
                <a:latin typeface="Museo Cyrl 500" pitchFamily="50" charset="-52"/>
              </a:defRPr>
            </a:pPr>
            <a:endParaRPr lang="ru-RU"/>
          </a:p>
        </c:txPr>
        <c:crossAx val="86248832"/>
        <c:crosses val="autoZero"/>
        <c:auto val="1"/>
        <c:lblAlgn val="ctr"/>
        <c:lblOffset val="100"/>
      </c:catAx>
      <c:valAx>
        <c:axId val="86248832"/>
        <c:scaling>
          <c:orientation val="minMax"/>
        </c:scaling>
        <c:delete val="1"/>
        <c:axPos val="l"/>
        <c:numFmt formatCode="#,##0.00" sourceLinked="1"/>
        <c:majorTickMark val="none"/>
        <c:tickLblPos val="none"/>
        <c:crossAx val="862472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2.4861832143886251E-2"/>
          <c:y val="8.7040566968937E-2"/>
          <c:w val="0.61854464140460963"/>
          <c:h val="0.912959433031063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explosion val="17"/>
          </c:dPt>
          <c:dPt>
            <c:idx val="1"/>
            <c:explosion val="5"/>
          </c:dPt>
          <c:dPt>
            <c:idx val="2"/>
            <c:explosion val="17"/>
          </c:dPt>
          <c:dPt>
            <c:idx val="3"/>
            <c:explosion val="10"/>
          </c:dPt>
          <c:dPt>
            <c:idx val="4"/>
            <c:spPr>
              <a:solidFill>
                <a:srgbClr val="FF0000"/>
              </a:solidFill>
            </c:spPr>
          </c:dPt>
          <c:dLbls>
            <c:dLbl>
              <c:idx val="4"/>
              <c:layout>
                <c:manualLayout>
                  <c:x val="5.6930354586285075E-3"/>
                  <c:y val="-1.1769165758907253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продажи земельных участков
</c:v>
                </c:pt>
                <c:pt idx="1">
                  <c:v>Доходы от оказания платных услуг  и компенсации затрат  государства
</c:v>
                </c:pt>
                <c:pt idx="2">
                  <c:v>Штрафы санкции, возмещение ущерба
</c:v>
                </c:pt>
                <c:pt idx="3">
                  <c:v>Доходы получаемые в виде арендной платы за земельные участки.
</c:v>
                </c:pt>
                <c:pt idx="4">
                  <c:v>Доходы от сдач в аренду имущества находящегося в оперативном управлении городских округов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10000000</c:v>
                </c:pt>
                <c:pt idx="1">
                  <c:v>60000000</c:v>
                </c:pt>
                <c:pt idx="2">
                  <c:v>11000000</c:v>
                </c:pt>
                <c:pt idx="3">
                  <c:v>17000000</c:v>
                </c:pt>
                <c:pt idx="4">
                  <c:v>500000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5490549969589085"/>
          <c:y val="7.330027872840357E-2"/>
          <c:w val="0.33696052931869885"/>
          <c:h val="0.82929780177820001"/>
        </c:manualLayout>
      </c:layout>
      <c:txPr>
        <a:bodyPr/>
        <a:lstStyle/>
        <a:p>
          <a:pPr>
            <a:defRPr lang="ru-RU" sz="1050" b="0" i="0" u="none" strike="noStrike" kern="1200" baseline="0">
              <a:solidFill>
                <a:prstClr val="black"/>
              </a:solidFill>
              <a:latin typeface="Museo Cyrl 700" pitchFamily="50" charset="-52"/>
              <a:ea typeface="+mn-ea"/>
              <a:cs typeface="+mn-cs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Субвенция</c:v>
                </c:pt>
                <c:pt idx="2">
                  <c:v>Дотации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103352750</c:v>
                </c:pt>
                <c:pt idx="1">
                  <c:v>869353180.88999999</c:v>
                </c:pt>
                <c:pt idx="2">
                  <c:v>75786000</c:v>
                </c:pt>
              </c:numCache>
            </c:numRef>
          </c:val>
        </c:ser>
        <c:gapWidth val="0"/>
        <c:gapDepth val="0"/>
        <c:shape val="cylinder"/>
        <c:axId val="96115712"/>
        <c:axId val="96117504"/>
        <c:axId val="0"/>
      </c:bar3DChart>
      <c:catAx>
        <c:axId val="96115712"/>
        <c:scaling>
          <c:orientation val="minMax"/>
        </c:scaling>
        <c:axPos val="b"/>
        <c:majorTickMark val="none"/>
        <c:tickLblPos val="nextTo"/>
        <c:crossAx val="96117504"/>
        <c:crosses val="autoZero"/>
        <c:auto val="1"/>
        <c:lblAlgn val="ctr"/>
        <c:lblOffset val="100"/>
      </c:catAx>
      <c:valAx>
        <c:axId val="96117504"/>
        <c:scaling>
          <c:orientation val="minMax"/>
        </c:scaling>
        <c:delete val="1"/>
        <c:axPos val="l"/>
        <c:numFmt formatCode="#,##0.00" sourceLinked="1"/>
        <c:tickLblPos val="none"/>
        <c:crossAx val="961157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0.14549</cdr:x>
      <cdr:y>0.11993</cdr:y>
    </cdr:from>
    <cdr:to>
      <cdr:x>0.31639</cdr:x>
      <cdr:y>0.15745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8141" y="687794"/>
          <a:ext cx="1748117" cy="215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1522FD3-AEB0-4C29-9A6D-E414FEEAF7A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6B16FEE-BE95-42CF-9789-099A9DB7E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3534-D6D4-479D-997F-E30C8E385850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2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9B52E-F930-45AB-92A4-0BBCD9201B5C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819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240D-530F-4E7C-97E9-A8D51C494DE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6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FF3F-EE69-4C3C-A10E-832AF794F83A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11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06C-4958-4777-B163-174702630586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8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01B2-0B42-4D4A-B597-87EDF102B4D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942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5FB5-3696-4151-8476-2D7020109FF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018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6A4D-FE6A-4E28-A188-6AEF64A347F9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34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27C0-FB9E-4DB5-A9D1-3E0F4B16CFA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90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1F9B5-4CB7-4CB4-A881-CF8297EDEF72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542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AC13F-C6A9-42D8-93D8-F4ED75E79C1F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38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EFEB-BF85-47A6-9309-363D6088CA28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944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1"/>
          <p:cNvSpPr txBox="1">
            <a:spLocks/>
          </p:cNvSpPr>
          <p:nvPr/>
        </p:nvSpPr>
        <p:spPr>
          <a:xfrm>
            <a:off x="2124635" y="442762"/>
            <a:ext cx="9454557" cy="14845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Бюджет для граждан </a:t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на 2018 год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</p:txBody>
      </p:sp>
      <p:sp>
        <p:nvSpPr>
          <p:cNvPr id="4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708" y="6038850"/>
            <a:ext cx="11016484" cy="460424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Решение  Собрания депутатов от 16.10.2018 г. № 2-3 (с последними изменениями)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endParaRPr lang="ru-RU" sz="5400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pic>
        <p:nvPicPr>
          <p:cNvPr id="41" name="Picture 4" descr="C:\Users\RSM\Desktop\бюджет\Безимени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0491" y="1969123"/>
            <a:ext cx="4278780" cy="3858309"/>
          </a:xfrm>
          <a:prstGeom prst="rect">
            <a:avLst/>
          </a:prstGeom>
          <a:noFill/>
        </p:spPr>
      </p:pic>
      <p:sp>
        <p:nvSpPr>
          <p:cNvPr id="25602" name="AutoShape 2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https://photos-3.dropbox.com/t/2/AAAtqm_BYse4wXjiHEhxGwBLiL7PTKKGYRYIW1y9VSqWaQ/12/624680837/png/32x32/1/_/1/2/6.png/EPmgh4oFGBMgAigC/NCIu3GsCkcyA48NH8SbpUIkj3wBflEPMGNkDuh-tx-k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305" y="690292"/>
            <a:ext cx="2294964" cy="229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10695" y="-59025"/>
            <a:ext cx="8915400" cy="490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Муниципальный долг города Дербент </a:t>
            </a:r>
            <a:r>
              <a:rPr lang="ru-RU" sz="2400" b="1" smtClean="0">
                <a:latin typeface="Museo Cyrl 900" pitchFamily="50" charset="-52"/>
                <a:ea typeface="+mj-ea"/>
                <a:cs typeface="+mj-cs"/>
              </a:rPr>
              <a:t>в 2018 </a:t>
            </a: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году </a:t>
            </a:r>
          </a:p>
        </p:txBody>
      </p:sp>
      <p:graphicFrame>
        <p:nvGraphicFramePr>
          <p:cNvPr id="4" name="Group 219"/>
          <p:cNvGraphicFramePr>
            <a:graphicFrameLocks/>
          </p:cNvGraphicFramePr>
          <p:nvPr/>
        </p:nvGraphicFramePr>
        <p:xfrm>
          <a:off x="1448770" y="2965450"/>
          <a:ext cx="9152862" cy="2536176"/>
        </p:xfrm>
        <a:graphic>
          <a:graphicData uri="http://schemas.openxmlformats.org/drawingml/2006/table">
            <a:tbl>
              <a:tblPr/>
              <a:tblGrid>
                <a:gridCol w="2556758"/>
                <a:gridCol w="1251752"/>
                <a:gridCol w="1624613"/>
                <a:gridCol w="2210540"/>
                <a:gridCol w="1509199"/>
              </a:tblGrid>
              <a:tr h="63322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  <a:ea typeface="+mn-ea"/>
                          <a:cs typeface="+mn-cs"/>
                        </a:rPr>
                        <a:t>Наименование получателя бюджетного кредита, ссуды, лизинга и т.д.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Объем долга на 01.01.2018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  <a:ea typeface="+mn-ea"/>
                          <a:cs typeface="+mn-cs"/>
                        </a:rPr>
                        <a:t>% за обслуживание муниципального долга  в 2018 году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  <a:ea typeface="+mn-ea"/>
                          <a:cs typeface="+mn-cs"/>
                        </a:rPr>
                        <a:t>Подлежит погашению в 2018 году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  <a:ea typeface="+mn-ea"/>
                        <a:cs typeface="+mn-cs"/>
                      </a:endParaRP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  <a:ea typeface="+mn-ea"/>
                          <a:cs typeface="+mn-cs"/>
                        </a:rPr>
                        <a:t>Сроки исполнения обязательств городского бюджета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8757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К/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з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 им.Казимов    (ЗАО «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Буйнакскагросервис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»)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60 000,00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60 000,00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13.03.2013 год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</a:tr>
              <a:tr h="43880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К/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з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 им.Казимова   (ОАО «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Дагагроснаб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»)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2 880 520,00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442 850,00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01.11.2024 год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8016"/>
                    </a:solidFill>
                  </a:tcPr>
                </a:tc>
              </a:tr>
              <a:tr h="43880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Администрация ГО «город Дербент»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146 500 000,00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97 200,00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7 325 000,00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01.07.2024 год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945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ИТОГО: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149 440 520,00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97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2</a:t>
                      </a: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00,00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seo Cyrl 700" pitchFamily="50" charset="-52"/>
                        </a:rPr>
                        <a:t>7 827 850,00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5" name="Line 220"/>
          <p:cNvSpPr>
            <a:spLocks noChangeShapeType="1"/>
          </p:cNvSpPr>
          <p:nvPr/>
        </p:nvSpPr>
        <p:spPr bwMode="auto">
          <a:xfrm>
            <a:off x="1404320" y="448975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" name="Picture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6945" y="82550"/>
            <a:ext cx="3968750" cy="36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4893982" y="1926104"/>
            <a:ext cx="1339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00" b="1" dirty="0">
                <a:solidFill>
                  <a:schemeClr val="bg1"/>
                </a:solidFill>
              </a:rPr>
              <a:t>гарантия  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</a:rPr>
              <a:t> использования   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</a:rPr>
              <a:t>    лизинга</a:t>
            </a:r>
          </a:p>
          <a:p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17638" y="215526"/>
            <a:ext cx="9148762" cy="6181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 социально – экономического развития города Дербент на 2018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408673" y="80869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- 123 700 чел. – среднесписочная численность населения города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- 100,4 - индекс потребительских цен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- 9 147,00 руб. - прожиточный минимум по республике Дагестан 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- 18 857,50 руб. - среднемесячная заработная плата</a:t>
            </a:r>
          </a:p>
        </p:txBody>
      </p:sp>
      <p:pic>
        <p:nvPicPr>
          <p:cNvPr id="5" name="Рисунок 8" descr="C:\Users\Мадина\Desktop\Новая папка\c57f8d25bb271d6c335b30cdbe4644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952" y="4163171"/>
            <a:ext cx="2738437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72283" y="4096090"/>
            <a:ext cx="2223247" cy="228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0251" y="3918607"/>
            <a:ext cx="3308904" cy="248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параметры бюджета города Дербент на 2018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auto">
          <a:xfrm rot="10800000">
            <a:off x="7846955" y="1854200"/>
            <a:ext cx="2928938" cy="423863"/>
          </a:xfrm>
          <a:prstGeom prst="homePlate">
            <a:avLst>
              <a:gd name="adj" fmla="val 105315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Общегосударственные вопросы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76 574 100,00 рублей.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10800000">
            <a:off x="7832668" y="2349500"/>
            <a:ext cx="2955925" cy="447675"/>
          </a:xfrm>
          <a:prstGeom prst="homePlate">
            <a:avLst>
              <a:gd name="adj" fmla="val 99012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Жилищно-коммунальное хозяйство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162 586 150,00 рублей.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10800000">
            <a:off x="7788218" y="2873375"/>
            <a:ext cx="2997200" cy="469900"/>
          </a:xfrm>
          <a:prstGeom prst="homePlate">
            <a:avLst>
              <a:gd name="adj" fmla="val 116494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Культура и кинематография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10 860 400,00 рублей.</a:t>
            </a: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0800000">
            <a:off x="7839018" y="3417888"/>
            <a:ext cx="2960687" cy="430212"/>
          </a:xfrm>
          <a:prstGeom prst="homePlate">
            <a:avLst>
              <a:gd name="adj" fmla="val 116738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Средства массовой информации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4 985 700,00 рублей.</a:t>
            </a: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 rot="10800000">
            <a:off x="7843780" y="3938588"/>
            <a:ext cx="2981325" cy="423862"/>
          </a:xfrm>
          <a:prstGeom prst="homePlate">
            <a:avLst>
              <a:gd name="adj" fmla="val 116740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Национальная экономика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3 460 200,00 рублей.</a:t>
            </a: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 rot="10800000">
            <a:off x="7848543" y="4457700"/>
            <a:ext cx="2989262" cy="428625"/>
          </a:xfrm>
          <a:prstGeom prst="homePlate">
            <a:avLst>
              <a:gd name="adj" fmla="val 11675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Физическая культура и спорт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2 133 500,00 рублей.</a:t>
            </a: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 rot="10800000">
            <a:off x="7821555" y="4999038"/>
            <a:ext cx="3016250" cy="614362"/>
          </a:xfrm>
          <a:prstGeom prst="homePlate">
            <a:avLst>
              <a:gd name="adj" fmla="val 11676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Национальная безопасность и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 правоохранительная деятельность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12 398 654,00 рублей.</a:t>
            </a: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 rot="10800000">
            <a:off x="7799294" y="5672227"/>
            <a:ext cx="3078198" cy="600075"/>
          </a:xfrm>
          <a:prstGeom prst="homePlate">
            <a:avLst>
              <a:gd name="adj" fmla="val 116753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Обслуживание государственного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 и муниципального долга 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97 200,00 рублей..</a:t>
            </a: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-5400000">
            <a:off x="4948974" y="2357877"/>
            <a:ext cx="1728787" cy="2339975"/>
          </a:xfrm>
          <a:prstGeom prst="upDownArrowCallout">
            <a:avLst>
              <a:gd name="adj1" fmla="val 25000"/>
              <a:gd name="adj2" fmla="val 25000"/>
              <a:gd name="adj3" fmla="val 16919"/>
              <a:gd name="adj4" fmla="val 50000"/>
            </a:avLst>
          </a:prstGeom>
          <a:solidFill>
            <a:srgbClr val="FF99FF"/>
          </a:solidFill>
          <a:ln w="19050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БЮДЖЕТ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43380" y="1079146"/>
            <a:ext cx="2338388" cy="1368425"/>
          </a:xfrm>
          <a:prstGeom prst="rect">
            <a:avLst/>
          </a:prstGeom>
          <a:solidFill>
            <a:srgbClr val="FFCCFF"/>
          </a:solidFill>
          <a:ln w="19050">
            <a:solidFill>
              <a:srgbClr val="FF99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в расчете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 1 человека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11 766,35 руб.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43380" y="4608158"/>
            <a:ext cx="2338388" cy="1584325"/>
          </a:xfrm>
          <a:prstGeom prst="rect">
            <a:avLst/>
          </a:prstGeom>
          <a:solidFill>
            <a:srgbClr val="FFCCFF"/>
          </a:solidFill>
          <a:ln w="19050">
            <a:solidFill>
              <a:srgbClr val="FF99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Расходы в расчете на 1 человека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11 728,60 руб.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>
            <a:off x="3862330" y="1079146"/>
            <a:ext cx="701675" cy="5553075"/>
          </a:xfrm>
          <a:prstGeom prst="rect">
            <a:avLst/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 1 455 497 130,89 рублей.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 rot="10800000">
            <a:off x="7061143" y="1079146"/>
            <a:ext cx="701675" cy="5499100"/>
          </a:xfrm>
          <a:prstGeom prst="rect">
            <a:avLst/>
          </a:prstGeom>
          <a:solidFill>
            <a:srgbClr val="FFFF99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Расходы бюджета 1 450 828 830,89 рублей.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1617605" y="926495"/>
            <a:ext cx="2260600" cy="1368425"/>
          </a:xfrm>
          <a:prstGeom prst="homePlate">
            <a:avLst>
              <a:gd name="adj" fmla="val 41299"/>
            </a:avLst>
          </a:prstGeom>
          <a:solidFill>
            <a:srgbClr val="CCFFCC"/>
          </a:solidFill>
          <a:ln w="158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307 705 200,00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1560455" y="3866570"/>
            <a:ext cx="2262188" cy="1368425"/>
          </a:xfrm>
          <a:prstGeom prst="homePlate">
            <a:avLst>
              <a:gd name="adj" fmla="val 41328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Безвозмездные поступления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1 048 491 930,89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1569980" y="2400650"/>
            <a:ext cx="2262188" cy="1368425"/>
          </a:xfrm>
          <a:prstGeom prst="homePlate">
            <a:avLst>
              <a:gd name="adj" fmla="val 41328"/>
            </a:avLst>
          </a:prstGeom>
          <a:solidFill>
            <a:srgbClr val="FF5050"/>
          </a:solidFill>
          <a:ln w="158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98 500 000,00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10800000">
            <a:off x="7824730" y="993421"/>
            <a:ext cx="2955925" cy="352425"/>
          </a:xfrm>
          <a:prstGeom prst="homePlate">
            <a:avLst>
              <a:gd name="adj" fmla="val 133771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Образование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1  123 772 550,00 рублей.</a:t>
            </a:r>
          </a:p>
        </p:txBody>
      </p:sp>
      <p:sp>
        <p:nvSpPr>
          <p:cNvPr id="22" name="AutoShape 18"/>
          <p:cNvSpPr>
            <a:spLocks noChangeArrowheads="1"/>
          </p:cNvSpPr>
          <p:nvPr/>
        </p:nvSpPr>
        <p:spPr bwMode="auto">
          <a:xfrm rot="10800000">
            <a:off x="7842193" y="1423633"/>
            <a:ext cx="2933700" cy="396875"/>
          </a:xfrm>
          <a:prstGeom prst="homePlate">
            <a:avLst>
              <a:gd name="adj" fmla="val 117006"/>
            </a:avLst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Социальная политика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53 960 376,89 рублей.</a:t>
            </a:r>
          </a:p>
        </p:txBody>
      </p:sp>
      <p:sp>
        <p:nvSpPr>
          <p:cNvPr id="23" name="AutoShape 10"/>
          <p:cNvSpPr>
            <a:spLocks noChangeArrowheads="1"/>
          </p:cNvSpPr>
          <p:nvPr/>
        </p:nvSpPr>
        <p:spPr bwMode="auto">
          <a:xfrm>
            <a:off x="1591669" y="5354199"/>
            <a:ext cx="2262188" cy="1355074"/>
          </a:xfrm>
          <a:prstGeom prst="homePlate">
            <a:avLst>
              <a:gd name="adj" fmla="val 41328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Поступления от денежных пожертвований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800 000,00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500"/>
                            </p:stCondLst>
                            <p:childTnLst>
                              <p:par>
                                <p:cTn id="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0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3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7000"/>
                            </p:stCondLst>
                            <p:childTnLst>
                              <p:par>
                                <p:cTn id="9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 налоговых и неналоговых доходов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на душу населения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658501" y="3720354"/>
            <a:ext cx="2339788" cy="1855682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307 705 200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/>
          </a:p>
        </p:txBody>
      </p:sp>
      <p:sp>
        <p:nvSpPr>
          <p:cNvPr id="25" name="Овал 24"/>
          <p:cNvSpPr/>
          <p:nvPr/>
        </p:nvSpPr>
        <p:spPr>
          <a:xfrm>
            <a:off x="1819865" y="860599"/>
            <a:ext cx="2250141" cy="187363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98 500 000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</a:p>
          <a:p>
            <a:pPr algn="ctr"/>
            <a:endParaRPr lang="ru-RU" sz="1600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4105835" y="3585874"/>
            <a:ext cx="923378" cy="5199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078971" y="2205305"/>
            <a:ext cx="744054" cy="3496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4912688" y="1963271"/>
            <a:ext cx="2250141" cy="1981200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Итого</a:t>
            </a:r>
          </a:p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и неналоговые доходы </a:t>
            </a:r>
          </a:p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406 205 200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рублей.</a:t>
            </a:r>
            <a:endParaRPr lang="ru-RU" sz="15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/>
            <a:endParaRPr lang="ru-RU" sz="1600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7225582" y="2949377"/>
            <a:ext cx="358559" cy="8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1522" y="1189079"/>
            <a:ext cx="3887090" cy="293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Box 49"/>
          <p:cNvSpPr txBox="1"/>
          <p:nvPr/>
        </p:nvSpPr>
        <p:spPr>
          <a:xfrm>
            <a:off x="8622926" y="2421031"/>
            <a:ext cx="168536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в расчете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на 1 человека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useo Cyrl 900" pitchFamily="50" charset="-52"/>
              </a:rPr>
              <a:t>3 283,80 руб. </a:t>
            </a:r>
          </a:p>
          <a:p>
            <a:endParaRPr lang="ru-RU" sz="1500" dirty="0" smtClean="0"/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63820" y="274638"/>
            <a:ext cx="9182100" cy="4694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характеристики бюджета города Дербент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> на 2018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64732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graphicFrame>
        <p:nvGraphicFramePr>
          <p:cNvPr id="5" name="Group 2507"/>
          <p:cNvGraphicFramePr>
            <a:graphicFrameLocks/>
          </p:cNvGraphicFramePr>
          <p:nvPr/>
        </p:nvGraphicFramePr>
        <p:xfrm>
          <a:off x="1039906" y="758825"/>
          <a:ext cx="5163670" cy="3550488"/>
        </p:xfrm>
        <a:graphic>
          <a:graphicData uri="http://schemas.openxmlformats.org/drawingml/2006/table">
            <a:tbl>
              <a:tblPr/>
              <a:tblGrid>
                <a:gridCol w="3183358"/>
                <a:gridCol w="1980312"/>
              </a:tblGrid>
              <a:tr h="603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План на 2018 год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руб.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Доходы - всего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1 455 497 130,89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307 705 200,00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неналоговые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98 500 000,00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5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Межбюджетные</a:t>
                      </a:r>
                      <a:r>
                        <a:rPr lang="ru-RU" sz="1200" b="1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трансферты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1 048 491 930,89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Расходы - всего,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1 450 828 830,89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текущий бюджет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200" b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372 086 030,89</a:t>
                      </a:r>
                      <a:endParaRPr lang="ru-RU" sz="1200" b="1" kern="12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бюджетные инвестиции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78 742 800,00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0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условно утверждаемые расходы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Дефицит (-), профицит (+)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4 668 300,00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971553" y="728629"/>
          <a:ext cx="4682565" cy="361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840072" y="3774141"/>
          <a:ext cx="4455458" cy="216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95300" y="217488"/>
            <a:ext cx="10576112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Доходы бюджета города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30940" y="836613"/>
            <a:ext cx="9610166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 города образуются за счет налоговых и неналоговых доходов, а также за счет безвозмездных поступлений.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265268" y="69215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903638" y="1647825"/>
            <a:ext cx="2341562" cy="109696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19050">
            <a:solidFill>
              <a:srgbClr val="FFFF00"/>
            </a:solidFill>
            <a:round/>
            <a:headEnd/>
            <a:tailEnd/>
          </a:ln>
        </p:spPr>
        <p:txBody>
          <a:bodyPr lIns="126000" rIns="12600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Доходы бюджета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585763" y="3406775"/>
            <a:ext cx="2703512" cy="2308225"/>
          </a:xfrm>
          <a:prstGeom prst="rect">
            <a:avLst/>
          </a:prstGeom>
          <a:solidFill>
            <a:srgbClr val="CCFFCC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Налоговые доходы – поступления в бюджет от уплаты налогов, установленных Налоговым кодексом РФ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638525" y="3424238"/>
            <a:ext cx="2728913" cy="23034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Неналоговые доходы – поступления от уплаты пошлин и сборов, установленных законодательством РФ и штрафов за нарушение законодательства</a:t>
            </a: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7715100" y="3402013"/>
            <a:ext cx="3030538" cy="2316162"/>
          </a:xfrm>
          <a:prstGeom prst="rect">
            <a:avLst/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Museo Cyrl 900" pitchFamily="50" charset="-52"/>
              </a:rPr>
              <a:t>Безвозмездные поступления - это финансовая помощь из бюджетов других уровней (межбюджетные трансферты)</a:t>
            </a: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 rot="2313247">
            <a:off x="7384900" y="2205038"/>
            <a:ext cx="1701800" cy="609600"/>
          </a:xfrm>
          <a:prstGeom prst="curvedDownArrow">
            <a:avLst>
              <a:gd name="adj1" fmla="val 49229"/>
              <a:gd name="adj2" fmla="val 98704"/>
              <a:gd name="adj3" fmla="val 83417"/>
            </a:avLst>
          </a:prstGeom>
          <a:solidFill>
            <a:srgbClr val="6699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11"/>
          <p:cNvSpPr>
            <a:spLocks noChangeArrowheads="1"/>
          </p:cNvSpPr>
          <p:nvPr/>
        </p:nvSpPr>
        <p:spPr bwMode="auto">
          <a:xfrm rot="7897213">
            <a:off x="3005782" y="2150269"/>
            <a:ext cx="1611312" cy="882650"/>
          </a:xfrm>
          <a:prstGeom prst="curvedUpArrow">
            <a:avLst>
              <a:gd name="adj1" fmla="val 33789"/>
              <a:gd name="adj2" fmla="val 72700"/>
              <a:gd name="adj3" fmla="val 74671"/>
            </a:avLst>
          </a:prstGeom>
          <a:solidFill>
            <a:srgbClr val="CCFFCC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5664050" y="2832100"/>
            <a:ext cx="766763" cy="492125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64490" y="0"/>
            <a:ext cx="8915400" cy="5020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Museo Cyrl 900" pitchFamily="50" charset="-52"/>
                <a:ea typeface="+mj-ea"/>
                <a:cs typeface="+mj-cs"/>
              </a:rPr>
              <a:t>Налоговые доходы 307 705 200,00 руб.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611075" y="49416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84729" y="564776"/>
          <a:ext cx="10336306" cy="600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490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Museo Cyrl 900" pitchFamily="50" charset="-52"/>
                <a:ea typeface="+mj-ea"/>
                <a:cs typeface="+mj-cs"/>
              </a:rPr>
              <a:t>Неналоговые доходы 98 500 000,00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59501" y="4672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353670" y="699248"/>
          <a:ext cx="9484659" cy="56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4905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Museo Cyrl 900" pitchFamily="50" charset="-52"/>
                <a:ea typeface="+mj-ea"/>
                <a:cs typeface="+mj-cs"/>
              </a:rPr>
              <a:t>Безвозмездные поступления 1 048 491 930,89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59501" y="4672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120588" y="719665"/>
          <a:ext cx="10228730" cy="5734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552</Words>
  <Application>Microsoft Office PowerPoint</Application>
  <PresentationFormat>Произвольный</PresentationFormat>
  <Paragraphs>149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press</dc:creator>
  <cp:lastModifiedBy>user</cp:lastModifiedBy>
  <cp:revision>93</cp:revision>
  <dcterms:created xsi:type="dcterms:W3CDTF">2016-11-30T07:21:36Z</dcterms:created>
  <dcterms:modified xsi:type="dcterms:W3CDTF">2018-11-07T08:26:20Z</dcterms:modified>
</cp:coreProperties>
</file>