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sldIdLst>
    <p:sldId id="260" r:id="rId2"/>
    <p:sldId id="266" r:id="rId3"/>
    <p:sldId id="290" r:id="rId4"/>
    <p:sldId id="268" r:id="rId5"/>
    <p:sldId id="289" r:id="rId6"/>
    <p:sldId id="269" r:id="rId7"/>
    <p:sldId id="270" r:id="rId8"/>
    <p:sldId id="271" r:id="rId9"/>
    <p:sldId id="274" r:id="rId10"/>
    <p:sldId id="273" r:id="rId11"/>
    <p:sldId id="272" r:id="rId12"/>
    <p:sldId id="276" r:id="rId13"/>
    <p:sldId id="277" r:id="rId14"/>
    <p:sldId id="278" r:id="rId15"/>
    <p:sldId id="279" r:id="rId16"/>
    <p:sldId id="280" r:id="rId17"/>
    <p:sldId id="291" r:id="rId18"/>
    <p:sldId id="292" r:id="rId19"/>
    <p:sldId id="283" r:id="rId20"/>
    <p:sldId id="281" r:id="rId21"/>
    <p:sldId id="285" r:id="rId22"/>
    <p:sldId id="288" r:id="rId23"/>
    <p:sldId id="287" r:id="rId24"/>
    <p:sldId id="286" r:id="rId25"/>
    <p:sldId id="284" r:id="rId2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565"/>
    <a:srgbClr val="97BAFF"/>
    <a:srgbClr val="3399FF"/>
    <a:srgbClr val="ED65ED"/>
    <a:srgbClr val="00CC99"/>
    <a:srgbClr val="33CCFF"/>
    <a:srgbClr val="8CF2F4"/>
    <a:srgbClr val="D3F8F9"/>
    <a:srgbClr val="FFCCFF"/>
    <a:srgbClr val="A2FC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6442964486344596"/>
          <c:y val="0"/>
        </c:manualLayout>
      </c:layout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2437499532841721E-2"/>
          <c:y val="7.7078888930948011E-2"/>
          <c:w val="0.55783315341057849"/>
          <c:h val="0.68570862550918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14"/>
          <c:dPt>
            <c:idx val="2"/>
            <c:explosion val="38"/>
          </c:dPt>
          <c:dLbls>
            <c:dLbl>
              <c:idx val="0"/>
              <c:layout>
                <c:manualLayout>
                  <c:x val="-5.5121071464037392E-2"/>
                  <c:y val="-3.255257369407447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0,5%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2.536067304992029E-2"/>
                  <c:y val="0.1265330166197278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,6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0.10035247775524739"/>
                  <c:y val="-0.2218883288899672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ru-RU" dirty="0"/>
                      <a:t>7,9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749578012</c:v>
                </c:pt>
                <c:pt idx="1">
                  <c:v>83854500</c:v>
                </c:pt>
                <c:pt idx="2">
                  <c:v>4566076842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555633912149319"/>
          <c:y val="9.8499634717574627E-2"/>
          <c:w val="0.33467826222129188"/>
          <c:h val="0.57229129878458473"/>
        </c:manualLayout>
      </c:layout>
      <c:txPr>
        <a:bodyPr/>
        <a:lstStyle/>
        <a:p>
          <a:pPr rtl="0"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8037463264158281"/>
          <c:y val="3.5123964085055352E-2"/>
        </c:manualLayout>
      </c:layout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0.13161856760853738"/>
                  <c:y val="6.169833124295043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smtClean="0"/>
                      <a:t>43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14310156217385492"/>
                  <c:y val="-6.698075418802568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57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Текущий бюджет</c:v>
                </c:pt>
                <c:pt idx="1">
                  <c:v>Бюджетные инвестиции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2489325487</c:v>
                </c:pt>
                <c:pt idx="1">
                  <c:v>3293946965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017365667009087"/>
          <c:y val="0.33099911083823202"/>
          <c:w val="0.33697590685402123"/>
          <c:h val="0.38111621376573651"/>
        </c:manualLayout>
      </c:layout>
      <c:txPr>
        <a:bodyPr/>
        <a:lstStyle/>
        <a:p>
          <a:pPr>
            <a:defRPr sz="1200" b="1">
              <a:latin typeface="Museo Cyrl 500" pitchFamily="50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2286787949195781E-3"/>
          <c:y val="2.3258706239876345E-2"/>
          <c:w val="0.97296906651176962"/>
          <c:h val="0.868715175415098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1"/>
          </c:dPt>
          <c:dPt>
            <c:idx val="1"/>
            <c:bubble3D val="1"/>
            <c:spPr>
              <a:solidFill>
                <a:srgbClr val="FFC000"/>
              </a:solidFill>
            </c:spPr>
          </c:dPt>
          <c:dPt>
            <c:idx val="2"/>
            <c:bubble3D val="1"/>
            <c:spPr>
              <a:solidFill>
                <a:srgbClr val="0070C0"/>
              </a:solidFill>
            </c:spPr>
          </c:dPt>
          <c:dPt>
            <c:idx val="3"/>
            <c:bubble3D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1"/>
            <c:spPr>
              <a:solidFill>
                <a:srgbClr val="00B0F0"/>
              </a:solidFill>
            </c:spPr>
          </c:dPt>
          <c:dPt>
            <c:idx val="5"/>
            <c:bubble3D val="1"/>
            <c:spPr>
              <a:solidFill>
                <a:srgbClr val="CC04D1"/>
              </a:solidFill>
            </c:spPr>
          </c:dPt>
          <c:dPt>
            <c:idx val="6"/>
            <c:bubble3D val="1"/>
            <c:spPr>
              <a:solidFill>
                <a:srgbClr val="FFFF00"/>
              </a:solidFill>
            </c:spPr>
          </c:dPt>
          <c:dPt>
            <c:idx val="7"/>
            <c:bubble3D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74414553903494E-2"/>
                  <c:y val="-0.42499999583774067"/>
                </c:manualLayout>
              </c:layout>
              <c:tx>
                <c:rich>
                  <a:bodyPr/>
                  <a:lstStyle/>
                  <a:p>
                    <a:r>
                      <a:rPr lang="ru-RU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rPr>
                      <a:t>578</a:t>
                    </a:r>
                    <a:r>
                      <a:rPr lang="ru-RU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rPr>
                      <a:t>308812</a:t>
                    </a:r>
                    <a:endParaRPr lang="en-US" b="1" cap="all" spc="0" dirty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reflection blurRad="12700" stA="28000" endPos="45000" dist="1000" dir="5400000" sy="-100000" algn="bl" rotWithShape="0"/>
                      </a:effectLst>
                    </a:endParaRPr>
                  </a:p>
                </c:rich>
              </c:tx>
              <c:showVal val="1"/>
              <c:showSerName val="1"/>
            </c:dLbl>
            <c:dLbl>
              <c:idx val="1"/>
              <c:layout>
                <c:manualLayout>
                  <c:x val="1.2369602834900592E-2"/>
                  <c:y val="-9.57129892299037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10189200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28678794919578E-2"/>
                  <c:y val="-0.20298507263892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75000000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9.8294303593566487E-3"/>
                  <c:y val="-0.107835819839426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980000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8.6835664501418598E-3"/>
                  <c:y val="-9.9816644143293151E-2"/>
                </c:manualLayout>
              </c:layout>
              <c:showVal val="1"/>
            </c:dLbl>
            <c:dLbl>
              <c:idx val="5"/>
              <c:layout>
                <c:manualLayout>
                  <c:x val="7.4430845990821146E-3"/>
                  <c:y val="-8.5266217286929333E-2"/>
                </c:manualLayout>
              </c:layout>
              <c:showVal val="1"/>
            </c:dLbl>
            <c:dLbl>
              <c:idx val="6"/>
              <c:layout>
                <c:manualLayout>
                  <c:x val="7.3720727695175594E-3"/>
                  <c:y val="-0.16492537151912345"/>
                </c:manualLayout>
              </c:layout>
              <c:showVal val="1"/>
            </c:dLbl>
            <c:dLbl>
              <c:idx val="7"/>
              <c:layout>
                <c:manualLayout>
                  <c:x val="2.4573575898391552E-3"/>
                  <c:y val="-8.4577113599550474E-2"/>
                </c:manualLayout>
              </c:layout>
              <c:showVal val="1"/>
            </c:dLbl>
            <c:dLbl>
              <c:idx val="8"/>
              <c:layout>
                <c:manualLayout>
                  <c:x val="9.8294303593566487E-3"/>
                  <c:y val="-9.7263680639482888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1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Museo Cyrl 500" pitchFamily="50" charset="-52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Акцизы на ГСМ</c:v>
                </c:pt>
                <c:pt idx="2">
                  <c:v>УСН</c:v>
                </c:pt>
                <c:pt idx="3">
                  <c:v>ЕСН</c:v>
                </c:pt>
                <c:pt idx="4">
                  <c:v>Налог на им. физ.лиц</c:v>
                </c:pt>
                <c:pt idx="5">
                  <c:v>Земельный налог</c:v>
                </c:pt>
                <c:pt idx="6">
                  <c:v>Гос.пошлина</c:v>
                </c:pt>
                <c:pt idx="7">
                  <c:v>Патент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578308812</c:v>
                </c:pt>
                <c:pt idx="1">
                  <c:v>10189200</c:v>
                </c:pt>
                <c:pt idx="2">
                  <c:v>75000000</c:v>
                </c:pt>
                <c:pt idx="3">
                  <c:v>980000</c:v>
                </c:pt>
                <c:pt idx="4">
                  <c:v>13000000</c:v>
                </c:pt>
                <c:pt idx="5">
                  <c:v>65000000</c:v>
                </c:pt>
                <c:pt idx="6">
                  <c:v>6500000</c:v>
                </c:pt>
                <c:pt idx="7">
                  <c:v>600000</c:v>
                </c:pt>
              </c:numCache>
            </c:numRef>
          </c:val>
          <c:bubble3D val="1"/>
        </c:ser>
        <c:dLbls>
          <c:showVal val="1"/>
        </c:dLbls>
        <c:gapWidth val="95"/>
        <c:gapDepth val="95"/>
        <c:shape val="box"/>
        <c:axId val="110024576"/>
        <c:axId val="110026112"/>
        <c:axId val="0"/>
      </c:bar3DChart>
      <c:catAx>
        <c:axId val="1100245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useo Cyrl 500" pitchFamily="50" charset="-52"/>
              </a:defRPr>
            </a:pPr>
            <a:endParaRPr lang="ru-RU"/>
          </a:p>
        </c:txPr>
        <c:crossAx val="110026112"/>
        <c:crosses val="autoZero"/>
        <c:auto val="1"/>
        <c:lblAlgn val="ctr"/>
        <c:lblOffset val="100"/>
      </c:catAx>
      <c:valAx>
        <c:axId val="110026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024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662753315316726E-2"/>
          <c:y val="8.7040566968937E-2"/>
          <c:w val="0.61854464140460963"/>
          <c:h val="0.91295943303106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1"/>
            <c:explosion val="2"/>
          </c:dPt>
          <c:dLbls>
            <c:dLbl>
              <c:idx val="0"/>
              <c:layout>
                <c:manualLayout>
                  <c:x val="-1.0558356186414678E-2"/>
                  <c:y val="-3.8664319052128716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7.9837916742677567E-3"/>
                  <c:y val="-5.2377240787009477E-2"/>
                </c:manualLayout>
              </c:layout>
              <c:dLblPos val="bestFit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Percent val="1"/>
            </c:dLbl>
            <c:dLbl>
              <c:idx val="4"/>
              <c:layout>
                <c:manualLayout>
                  <c:x val="3.3197651989190009E-2"/>
                  <c:y val="-3.4262102625748192E-2"/>
                </c:manualLayout>
              </c:layout>
              <c:dLblPos val="bestFit"/>
              <c:showPercent val="1"/>
            </c:dLbl>
            <c:dLblPos val="bestFit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продажи материальных и нематериальных активов</c:v>
                </c:pt>
                <c:pt idx="1">
                  <c:v>Доходы от оказания платных услуг  и компенсации затрат  государства
</c:v>
                </c:pt>
                <c:pt idx="2">
                  <c:v>Штрафы санкции, возмещение ущерба
</c:v>
                </c:pt>
                <c:pt idx="3">
                  <c:v>Платежи при использовании природными ресурсами</c:v>
                </c:pt>
                <c:pt idx="4">
                  <c:v>Доходы от сдач в аренду имущества находящегося в муниципвльной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3854500</c:v>
                </c:pt>
                <c:pt idx="1">
                  <c:v>58000000</c:v>
                </c:pt>
                <c:pt idx="2">
                  <c:v>10000000</c:v>
                </c:pt>
                <c:pt idx="3">
                  <c:v>500000</c:v>
                </c:pt>
                <c:pt idx="4">
                  <c:v>11500000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678637155010064"/>
          <c:y val="3.314275214414817E-2"/>
          <c:w val="0.3557066205543078"/>
          <c:h val="0.947539317361333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CC99"/>
              </a:solidFill>
            </c:spPr>
          </c:dPt>
          <c:dPt>
            <c:idx val="1"/>
            <c:spPr>
              <a:solidFill>
                <a:srgbClr val="ED65ED"/>
              </a:solidFill>
            </c:spPr>
          </c:dPt>
          <c:dPt>
            <c:idx val="2"/>
            <c:spPr>
              <a:solidFill>
                <a:srgbClr val="3399FF"/>
              </a:solidFill>
            </c:spPr>
          </c:dPt>
          <c:dLbls>
            <c:dLbl>
              <c:idx val="3"/>
              <c:layout>
                <c:manualLayout>
                  <c:x val="6.5804845762865938E-2"/>
                  <c:y val="-8.5913247382286131E-2"/>
                </c:manualLayout>
              </c:layout>
              <c:tx>
                <c:rich>
                  <a:bodyPr/>
                  <a:lstStyle/>
                  <a:p>
                    <a:pPr>
                      <a:defRPr sz="1200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defRPr>
                    </a:pPr>
                    <a:r>
                      <a:rPr lang="en-US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47</a:t>
                    </a:r>
                    <a:r>
                      <a:rPr lang="ru-RU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395</a:t>
                    </a:r>
                    <a:r>
                      <a:rPr lang="ru-RU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280</a:t>
                    </a:r>
                    <a:r>
                      <a:rPr lang="ru-RU" b="1" cap="none" spc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,00 руб.</a:t>
                    </a:r>
                  </a:p>
                  <a:p>
                    <a:pPr>
                      <a:defRPr sz="1200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defRPr>
                    </a:pPr>
                    <a:endParaRPr lang="en-US" b="1" cap="none" spc="0" dirty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tx1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c:rich>
              </c:tx>
              <c:spPr/>
              <c:showVal val="1"/>
            </c:dLbl>
            <c:delete val="1"/>
            <c:txPr>
              <a:bodyPr/>
              <a:lstStyle/>
              <a:p>
                <a:pPr>
                  <a:defRPr sz="1200" b="1" cap="none" spc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Субвенция</c:v>
                </c:pt>
                <c:pt idx="2">
                  <c:v>Дотации</c:v>
                </c:pt>
                <c:pt idx="3">
                  <c:v>прочие безвозмездные
 поступления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3362694930</c:v>
                </c:pt>
                <c:pt idx="1">
                  <c:v>1108885432</c:v>
                </c:pt>
                <c:pt idx="2">
                  <c:v>47101200</c:v>
                </c:pt>
                <c:pt idx="3" formatCode="General">
                  <c:v>47395280</c:v>
                </c:pt>
              </c:numCache>
            </c:numRef>
          </c:val>
        </c:ser>
        <c:gapWidth val="0"/>
        <c:gapDepth val="0"/>
        <c:shape val="cylinder"/>
        <c:axId val="117272960"/>
        <c:axId val="117274496"/>
        <c:axId val="0"/>
      </c:bar3DChart>
      <c:catAx>
        <c:axId val="117272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117274496"/>
        <c:crosses val="autoZero"/>
        <c:auto val="1"/>
        <c:lblAlgn val="ctr"/>
        <c:lblOffset val="100"/>
      </c:catAx>
      <c:valAx>
        <c:axId val="117274496"/>
        <c:scaling>
          <c:orientation val="minMax"/>
        </c:scaling>
        <c:delete val="1"/>
        <c:axPos val="l"/>
        <c:numFmt formatCode="#,##0" sourceLinked="1"/>
        <c:tickLblPos val="none"/>
        <c:crossAx val="117272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0.85464</cdr:x>
      <cdr:y>0.94775</cdr:y>
    </cdr:from>
    <cdr:to>
      <cdr:x>1</cdr:x>
      <cdr:y>0.98156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8620" y="5810939"/>
          <a:ext cx="686902" cy="207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1100" b="1" i="1" dirty="0" smtClean="0">
              <a:latin typeface="Museo Cyrl 500" pitchFamily="50" charset="-52"/>
            </a:rPr>
            <a:t>тыс.руб.</a:t>
          </a:r>
          <a:endParaRPr lang="ru-RU" sz="1100" b="1" i="1" dirty="0">
            <a:latin typeface="Museo Cyrl 500" pitchFamily="50" charset="-5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0.05949</cdr:x>
      <cdr:y>0.34992</cdr:y>
    </cdr:from>
    <cdr:to>
      <cdr:x>0.2118</cdr:x>
      <cdr:y>0.41389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096" y="1991931"/>
          <a:ext cx="1833479" cy="364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10 000 000 руб.</a:t>
          </a:r>
          <a:endParaRPr lang="ru-RU" sz="11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0.31593</cdr:x>
      <cdr:y>0.04616</cdr:y>
    </cdr:from>
    <cdr:to>
      <cdr:x>0.34635</cdr:x>
      <cdr:y>0.21516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2659721" y="599516"/>
          <a:ext cx="962025" cy="288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900" b="1" dirty="0" smtClean="0"/>
        </a:p>
        <a:p xmlns:a="http://schemas.openxmlformats.org/drawingml/2006/main">
          <a:endParaRPr lang="ru-RU" sz="900" b="1" dirty="0"/>
        </a:p>
        <a:p xmlns:a="http://schemas.openxmlformats.org/drawingml/2006/main">
          <a:endParaRPr lang="ru-RU" sz="900" b="1" dirty="0" smtClean="0"/>
        </a:p>
        <a:p xmlns:a="http://schemas.openxmlformats.org/drawingml/2006/main">
          <a:endParaRPr lang="ru-RU" sz="900" b="1" dirty="0"/>
        </a:p>
        <a:p xmlns:a="http://schemas.openxmlformats.org/drawingml/2006/main">
          <a:endParaRPr lang="ru-RU" sz="900" b="1" dirty="0" smtClean="0"/>
        </a:p>
        <a:p xmlns:a="http://schemas.openxmlformats.org/drawingml/2006/main"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0.32378</cdr:x>
      <cdr:y>0.10336</cdr:y>
    </cdr:from>
    <cdr:to>
      <cdr:x>0.35276</cdr:x>
      <cdr:y>0.38508</cdr:y>
    </cdr:to>
    <cdr:sp macro="" textlink="">
      <cdr:nvSpPr>
        <cdr:cNvPr id="4" name="TextBox 3"/>
        <cdr:cNvSpPr txBox="1"/>
      </cdr:nvSpPr>
      <cdr:spPr>
        <a:xfrm xmlns:a="http://schemas.openxmlformats.org/drawingml/2006/main" rot="16564171">
          <a:off x="3270147" y="1215816"/>
          <a:ext cx="1603711" cy="348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228600" indent="-228600"/>
          <a:r>
            <a:rPr lang="ru-RU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2 000 000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0.34929</cdr:x>
      <cdr:y>0.46067</cdr:y>
    </cdr:from>
    <cdr:to>
      <cdr:x>0.55315</cdr:x>
      <cdr:y>0.52524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04667" y="2622426"/>
          <a:ext cx="2454049" cy="367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58 000 000 руб.</a:t>
          </a:r>
          <a:endParaRPr lang="ru-RU" sz="14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0.54545</cdr:x>
      <cdr:y>0.7287</cdr:y>
    </cdr:from>
    <cdr:to>
      <cdr:x>0.61135</cdr:x>
      <cdr:y>0.80998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66052" y="4148172"/>
          <a:ext cx="793215" cy="46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69 %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0.12258</cdr:x>
      <cdr:y>0.25017</cdr:y>
    </cdr:from>
    <cdr:to>
      <cdr:x>0.23515</cdr:x>
      <cdr:y>0.30243</cdr:y>
    </cdr:to>
    <cdr:sp macro="" textlink="">
      <cdr:nvSpPr>
        <cdr:cNvPr id="7" name="TextBox 6"/>
        <cdr:cNvSpPr txBox="1"/>
      </cdr:nvSpPr>
      <cdr:spPr>
        <a:xfrm xmlns:a="http://schemas.openxmlformats.org/drawingml/2006/main" rot="722760">
          <a:off x="1475626" y="1424122"/>
          <a:ext cx="1355091" cy="297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500 000 руб</a:t>
          </a:r>
          <a:r>
            <a:rPr lang="ru-RU" sz="1100" b="1" dirty="0" smtClean="0">
              <a:solidFill>
                <a:schemeClr val="bg1"/>
              </a:solidFill>
            </a:rPr>
            <a:t>.</a:t>
          </a:r>
          <a:endParaRPr lang="ru-RU" sz="11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0.14549</cdr:x>
      <cdr:y>0.11993</cdr:y>
    </cdr:from>
    <cdr:to>
      <cdr:x>0.31639</cdr:x>
      <cdr:y>0.15745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8141" y="687794"/>
          <a:ext cx="1748117" cy="215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0.12104</cdr:x>
      <cdr:y>0</cdr:y>
    </cdr:from>
    <cdr:to>
      <cdr:x>0.31298</cdr:x>
      <cdr:y>0.0422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8085" y="-11017"/>
          <a:ext cx="1963302" cy="23705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3 </a:t>
          </a:r>
          <a:r>
            <a:rPr lang="ru-RU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362 694 930</a:t>
          </a:r>
          <a:r>
            <a:rPr lang="ru-RU" sz="11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,00 руб.</a:t>
          </a:r>
          <a:endParaRPr lang="ru-RU" sz="1100" b="1" dirty="0">
            <a:ln w="1270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Museo Cyrl 900" pitchFamily="50" charset="-52"/>
          </a:endParaRPr>
        </a:p>
      </cdr:txBody>
    </cdr:sp>
  </cdr:relSizeAnchor>
  <cdr:relSizeAnchor xmlns:cdr="http://schemas.openxmlformats.org/drawingml/2006/chartDrawing">
    <cdr:from>
      <cdr:x>0.31903</cdr:x>
      <cdr:y>0.4142</cdr:y>
    </cdr:from>
    <cdr:to>
      <cdr:x>0.49168</cdr:x>
      <cdr:y>0.4736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63255" y="2326701"/>
          <a:ext cx="1765991" cy="333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1 108 885 432</a:t>
          </a:r>
          <a:r>
            <a:rPr lang="ru-RU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,00 руб.</a:t>
          </a:r>
          <a:endParaRPr lang="ru-RU" sz="11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Museo Cyrl 900" pitchFamily="50" charset="-52"/>
          </a:endParaRPr>
        </a:p>
      </cdr:txBody>
    </cdr:sp>
  </cdr:relSizeAnchor>
  <cdr:relSizeAnchor xmlns:cdr="http://schemas.openxmlformats.org/drawingml/2006/chartDrawing">
    <cdr:from>
      <cdr:x>0.53672</cdr:x>
      <cdr:y>0.63241</cdr:y>
    </cdr:from>
    <cdr:to>
      <cdr:x>0.69447</cdr:x>
      <cdr:y>0.66992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89998" y="3552427"/>
          <a:ext cx="1613582" cy="210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47 101 200,00</a:t>
          </a:r>
          <a:r>
            <a:rPr lang="ru-RU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 руб.</a:t>
          </a:r>
          <a:endParaRPr lang="ru-RU" sz="11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Museo Cyrl 900" pitchFamily="50" charset="-5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1522FD3-AEB0-4C29-9A6D-E414FEEAF7A5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6B16FEE-BE95-42CF-9789-099A9DB7E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16FEE-BE95-42CF-9789-099A9DB7E2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16FEE-BE95-42CF-9789-099A9DB7E2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534-D6D4-479D-997F-E30C8E385850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52E-F930-45AB-92A4-0BBCD9201B5C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240D-530F-4E7C-97E9-A8D51C494DE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FF3F-EE69-4C3C-A10E-832AF794F83A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06C-4958-4777-B163-174702630586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01B2-0B42-4D4A-B597-87EDF102B4D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5FB5-3696-4151-8476-2D7020109FF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6A4D-FE6A-4E28-A188-6AEF64A347F9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7C0-FB9E-4DB5-A9D1-3E0F4B16CFA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F9B5-4CB7-4CB4-A881-CF8297EDEF7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C13F-C6A9-42D8-93D8-F4ED75E79C1F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EFEB-BF85-47A6-9309-363D6088CA28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124635" y="2676525"/>
            <a:ext cx="9454557" cy="1438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8" y="6038850"/>
            <a:ext cx="11016484" cy="571270"/>
          </a:xfrm>
        </p:spPr>
        <p:txBody>
          <a:bodyPr>
            <a:normAutofit/>
          </a:bodyPr>
          <a:lstStyle/>
          <a:p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Решение  Собрания депутатов от 17.12.20г. №21-1</a:t>
            </a:r>
          </a:p>
          <a:p>
            <a:endParaRPr lang="ru-RU" sz="2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useo Cyrl 900" pitchFamily="50" charset="-52"/>
            </a:endParaRPr>
          </a:p>
          <a:p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useo Cyrl 900" pitchFamily="50" charset="-52"/>
            </a:endParaRPr>
          </a:p>
        </p:txBody>
      </p:sp>
      <p:sp>
        <p:nvSpPr>
          <p:cNvPr id="25602" name="AutoShape 2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https://photos-3.dropbox.com/t/2/AAAtqm_BYse4wXjiHEhxGwBLiL7PTKKGYRYIW1y9VSqWaQ/12/624680837/png/32x32/1/_/1/2/6.png/EPmgh4oFGBMgAigC/NCIu3GsCkcyA48NH8SbpUIkj3wBflEPMGNkDuh-tx-k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86439" y="1046602"/>
            <a:ext cx="115456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 для граждан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городского округа «город Дербент»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8" name="AutoShape 4" descr="https://banner2.cleanpng.com/20180422/ese/kisspng-finance-financial-services-management-mortgage-bro-financial-management-5adceb1029ad90.35782089152442753617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user\Desktop\бюджет 202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19514" y="2776252"/>
            <a:ext cx="5537475" cy="3150824"/>
          </a:xfrm>
          <a:prstGeom prst="rect">
            <a:avLst/>
          </a:prstGeom>
          <a:noFill/>
        </p:spPr>
      </p:pic>
      <p:pic>
        <p:nvPicPr>
          <p:cNvPr id="2053" name="Picture 5" descr="C:\Users\user\Desktop\4c4457b5f603fa1fbdd4da3bece857fc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82178" y="0"/>
            <a:ext cx="4557311" cy="9865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TextBox 12"/>
          <p:cNvSpPr txBox="1"/>
          <p:nvPr/>
        </p:nvSpPr>
        <p:spPr>
          <a:xfrm>
            <a:off x="7116898" y="2754215"/>
            <a:ext cx="24898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bg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parajita" pitchFamily="34" charset="0"/>
              </a:rPr>
              <a:t> </a:t>
            </a:r>
            <a:r>
              <a:rPr lang="ru-RU" sz="2800" b="1" cap="all" dirty="0" smtClean="0">
                <a:ln w="0">
                  <a:solidFill>
                    <a:schemeClr val="bg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Batang" pitchFamily="18" charset="-127"/>
                <a:cs typeface="Aparajita" pitchFamily="34" charset="0"/>
              </a:rPr>
              <a:t>2021</a:t>
            </a:r>
            <a:endParaRPr lang="ru-RU" sz="2800" b="1" cap="all" dirty="0">
              <a:ln w="0">
                <a:solidFill>
                  <a:schemeClr val="bg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ea typeface="Batang" pitchFamily="18" charset="-127"/>
              <a:cs typeface="Aparajit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60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Неналоговые доходы 83 854 500 тыс.руб.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392552" y="709657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4236" y="743316"/>
          <a:ext cx="12037764" cy="569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2738932">
            <a:off x="2581735" y="2285711"/>
            <a:ext cx="1516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500" pitchFamily="50" charset="-52"/>
              </a:rPr>
              <a:t>13 500 000  руб</a:t>
            </a:r>
            <a:r>
              <a:rPr lang="ru-RU" sz="1000" dirty="0" smtClean="0">
                <a:latin typeface="Museo Cyrl 500" pitchFamily="50" charset="-52"/>
              </a:rPr>
              <a:t>.</a:t>
            </a:r>
            <a:endParaRPr lang="ru-RU" sz="1000" dirty="0">
              <a:latin typeface="Museo Cyrl 500" pitchFamily="50" charset="-5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57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Безвозмездные поступления 4 566 076 842,00 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4586" y="64355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20588" y="837282"/>
          <a:ext cx="10228730" cy="561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81953" y="211885"/>
            <a:ext cx="9663953" cy="7025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мероприятия по мобилизации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доходов бюджета</a:t>
            </a: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1379477" y="960783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194858" y="3064070"/>
            <a:ext cx="2732087" cy="2163763"/>
          </a:xfrm>
          <a:prstGeom prst="wedgeEllipseCallout">
            <a:avLst>
              <a:gd name="adj1" fmla="val 72861"/>
              <a:gd name="adj2" fmla="val -2646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Museo Cyrl 500" pitchFamily="50" charset="-52"/>
              </a:rPr>
              <a:t>Работа муниципальной межведомственной комиссии по контролю за поступлением в бюджет города Дербент  налоговых и неналоговых платежей, увеличению налогового потенциала города Дербент, легализации заработной платы и работе с убыточными организациями</a:t>
            </a:r>
            <a:r>
              <a:rPr lang="ru-RU" sz="1000" dirty="0">
                <a:latin typeface="Museo Cyrl 500" pitchFamily="50" charset="-52"/>
              </a:rPr>
              <a:t>.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7749645" y="2848170"/>
            <a:ext cx="2806700" cy="2380357"/>
          </a:xfrm>
          <a:prstGeom prst="wedgeEllipseCallout">
            <a:avLst>
              <a:gd name="adj1" fmla="val -66421"/>
              <a:gd name="adj2" fmla="val -2404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solidFill>
                  <a:srgbClr val="000000"/>
                </a:solidFill>
                <a:latin typeface="Museo Cyrl 500" pitchFamily="50" charset="-52"/>
              </a:rPr>
              <a:t>Работа с администраторами доходов бюджета города,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578070" y="5264345"/>
            <a:ext cx="2417763" cy="1368425"/>
          </a:xfrm>
          <a:prstGeom prst="wedgeEllipseCallout">
            <a:avLst>
              <a:gd name="adj1" fmla="val -51282"/>
              <a:gd name="adj2" fmla="val -6322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000">
                <a:latin typeface="Museo Cyrl 500" pitchFamily="50" charset="-52"/>
              </a:rPr>
              <a:t>Организация работы по информированию граждан о сроках уплаты налогов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431395" y="1232094"/>
            <a:ext cx="2817876" cy="1538000"/>
          </a:xfrm>
          <a:prstGeom prst="wedgeEllipseCallout">
            <a:avLst>
              <a:gd name="adj1" fmla="val 63111"/>
              <a:gd name="adj2" fmla="val 4926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Museo Cyrl 500" pitchFamily="50" charset="-52"/>
              </a:rPr>
              <a:t>Работа с организациями, выплачивающими заработную плату работникам ниже минимального размера оплаты труда , и использующими конвертные «серые» зарплатные схемы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7749645" y="1232095"/>
            <a:ext cx="2886075" cy="1395413"/>
          </a:xfrm>
          <a:prstGeom prst="wedgeEllipseCallout">
            <a:avLst>
              <a:gd name="adj1" fmla="val -63468"/>
              <a:gd name="adj2" fmla="val 3999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Museo Cyrl 500" pitchFamily="50" charset="-52"/>
              </a:rPr>
              <a:t>Мероприятия, направленные на  снижение неформальной занятости и постановку на налоговый учет индивидуальных предпринимателей, с целью увеличения ЕНВД и НДФЛ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145895" y="5408808"/>
            <a:ext cx="2651125" cy="1223962"/>
          </a:xfrm>
          <a:prstGeom prst="wedgeEllipseCallout">
            <a:avLst>
              <a:gd name="adj1" fmla="val 28338"/>
              <a:gd name="adj2" fmla="val -7749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000" dirty="0">
                <a:latin typeface="Museo Cyrl 500" pitchFamily="50" charset="-52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120" y="2384620"/>
            <a:ext cx="8874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633" y="260052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245" y="5048445"/>
            <a:ext cx="8874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956" y="1793969"/>
            <a:ext cx="3037641" cy="360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13155" y="32583"/>
            <a:ext cx="8915400" cy="628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Расходы бюджета города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97446" y="806862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225" y="922338"/>
            <a:ext cx="8915400" cy="650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17621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    Расходы бюджета города – денежные средства, направляемые на финансовое обеспечение задач и функций государства и местного самоуправления.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950735" y="1708054"/>
            <a:ext cx="2573785" cy="1096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500" pitchFamily="50" charset="-52"/>
              </a:rPr>
              <a:t>Классификация расходов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500" pitchFamily="50" charset="-52"/>
              </a:rPr>
              <a:t>по признакам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36475" y="3386138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500" pitchFamily="50" charset="-52"/>
              </a:rPr>
              <a:t>Функциональная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500" pitchFamily="50" charset="-52"/>
              </a:rPr>
              <a:t>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92605" y="3436842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500" pitchFamily="50" charset="-52"/>
              </a:rPr>
              <a:t>Ведомственная 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13425" y="3435350"/>
            <a:ext cx="3108325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500" pitchFamily="50" charset="-52"/>
              </a:rPr>
              <a:t>Экономическая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7897213">
            <a:off x="3067606" y="21010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Museo Cyrl 500" pitchFamily="50" charset="-52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2313247">
            <a:off x="7636384" y="2190214"/>
            <a:ext cx="1818183" cy="71423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atin typeface="Museo Cyrl 500" pitchFamily="50" charset="-52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843350" y="2860675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atin typeface="Museo Cyrl 500" pitchFamily="50" charset="-52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13155" y="0"/>
            <a:ext cx="8915400" cy="561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типы расходных обязательств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24268" y="776288"/>
            <a:ext cx="8875712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176213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Расходные обязательства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500" pitchFamily="50" charset="-52"/>
              </a:rPr>
              <a:t>-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619480" y="679964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406880" y="2384425"/>
            <a:ext cx="8191500" cy="11080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Публичные 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возникающие на основе закона, иного нормативного правового акта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406880" y="3681413"/>
            <a:ext cx="8191500" cy="1096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6000" rIns="126000" anchor="ctr"/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Публичные нормативные 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35380" y="4870450"/>
            <a:ext cx="88741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indent="176213"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В целях надлежащего контроля за осуществлением расходных обязательств на органы государственной и муниципальной власти возложена обязанность по ведению реестра расходных обязательств. </a:t>
            </a:r>
          </a:p>
          <a:p>
            <a:pPr indent="176213" algn="just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Реестр расходных обязательств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 — 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41003" y="1746346"/>
            <a:ext cx="2995613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Расходные обязательства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957618" y="2162175"/>
            <a:ext cx="0" cy="18970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987780" y="2919413"/>
            <a:ext cx="4127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976668" y="4059238"/>
            <a:ext cx="4127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1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6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7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9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85911" y="274638"/>
            <a:ext cx="8915400" cy="529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Расходы по публично-нормативным обязательствам в 2021 году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34691" y="885883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38440" y="1041266"/>
            <a:ext cx="1647112" cy="178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Единовременная материальная помощь семьям, усыновившим ребенка</a:t>
            </a:r>
          </a:p>
          <a:p>
            <a:pPr algn="ctr">
              <a:defRPr/>
            </a:pPr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378 087,00 руб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6333" y="3593280"/>
            <a:ext cx="1667354" cy="178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Содержание ребенка в семье опекуна и приемной семье, а также вознаграждение, причитающееся приемному родителю</a:t>
            </a:r>
          </a:p>
          <a:p>
            <a:pPr algn="ctr">
              <a:defRPr/>
            </a:pPr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11 302 000,00 руб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6145" y="1077598"/>
            <a:ext cx="1556486" cy="178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Доплата к пенсии муниципальных служащих</a:t>
            </a:r>
          </a:p>
          <a:p>
            <a:pPr algn="ctr" fontAlgn="ctr">
              <a:defRPr/>
            </a:pPr>
            <a:endParaRPr lang="ru-RU" sz="11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4 030 000,00 руб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87796" y="3581420"/>
            <a:ext cx="1507886" cy="178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Компенсация родительской платы</a:t>
            </a:r>
          </a:p>
          <a:p>
            <a:pPr algn="ctr" fontAlgn="ctr">
              <a:defRPr/>
            </a:pPr>
            <a:endParaRPr lang="ru-RU" sz="11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16 534 000,00 руб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</p:txBody>
      </p:sp>
      <p:sp>
        <p:nvSpPr>
          <p:cNvPr id="10242" name="AutoShape 2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user\Desktop\2018-12-12_13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716" y="1024569"/>
            <a:ext cx="2543290" cy="1795748"/>
          </a:xfrm>
          <a:prstGeom prst="rect">
            <a:avLst/>
          </a:prstGeom>
          <a:noFill/>
        </p:spPr>
      </p:pic>
      <p:pic>
        <p:nvPicPr>
          <p:cNvPr id="10246" name="Picture 6" descr="C:\Users\user\Desktop\danville-family-photography-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177" y="3611008"/>
            <a:ext cx="2599982" cy="1792726"/>
          </a:xfrm>
          <a:prstGeom prst="rect">
            <a:avLst/>
          </a:prstGeom>
          <a:noFill/>
        </p:spPr>
      </p:pic>
      <p:pic>
        <p:nvPicPr>
          <p:cNvPr id="10247" name="Picture 7" descr="C:\Users\user\Desktop\2dca0e5d7e45294323ac9f57314493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1706" y="1071392"/>
            <a:ext cx="3167960" cy="1781978"/>
          </a:xfrm>
          <a:prstGeom prst="rect">
            <a:avLst/>
          </a:prstGeom>
          <a:noFill/>
        </p:spPr>
      </p:pic>
      <p:pic>
        <p:nvPicPr>
          <p:cNvPr id="10248" name="Picture 8" descr="C:\Users\user\Desktop\laps-ja-ema-1120x5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5547" y="3607910"/>
            <a:ext cx="3128791" cy="1779339"/>
          </a:xfrm>
          <a:prstGeom prst="rect">
            <a:avLst/>
          </a:prstGeom>
          <a:noFill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8275" y="36507"/>
            <a:ext cx="8915400" cy="45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Инвестиции 2021  года</a:t>
            </a: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1459800" y="58304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1322023" y="3627417"/>
            <a:ext cx="2533881" cy="82339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useo Cyrl 900" pitchFamily="50" charset="-5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64405" y="738128"/>
            <a:ext cx="1192759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«Комплексное территориальное развитие городского округа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«город Дербент»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433" y="1839816"/>
            <a:ext cx="252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Дорожное хозяйство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1_46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17887" y="1575414"/>
            <a:ext cx="2433766" cy="16745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6607" y="2434727"/>
            <a:ext cx="2732183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404 693 240,00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918" y="1773714"/>
            <a:ext cx="278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Другие вопросы в области ЖКХ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9273" y="2390658"/>
            <a:ext cx="261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44 955 700,00 рублей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9316" y="4461830"/>
            <a:ext cx="21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Благоустройство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573" y="4891490"/>
            <a:ext cx="285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1 184 662 970,00 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18593" y="4257886"/>
            <a:ext cx="20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Коммунальное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хозяйство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55405" y="4929915"/>
            <a:ext cx="247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629 790 160,00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2" name="Picture 8" descr="C:\Users\user\Desktop\maxresdefaul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16925" y="3922006"/>
            <a:ext cx="2445745" cy="1740664"/>
          </a:xfrm>
          <a:prstGeom prst="rect">
            <a:avLst/>
          </a:prstGeom>
          <a:noFill/>
        </p:spPr>
      </p:pic>
      <p:pic>
        <p:nvPicPr>
          <p:cNvPr id="1033" name="Picture 9" descr="C:\Users\user\Desktop\a43b53b0e985d938bea4141b64ed70a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171082" y="1502619"/>
            <a:ext cx="2418663" cy="1610829"/>
          </a:xfrm>
          <a:prstGeom prst="rect">
            <a:avLst/>
          </a:prstGeom>
          <a:noFill/>
        </p:spPr>
      </p:pic>
      <p:pic>
        <p:nvPicPr>
          <p:cNvPr id="1034" name="Picture 10" descr="C:\Users\user\Desktop\951c32665529f5450a5f876db834724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02757" y="3922005"/>
            <a:ext cx="2464105" cy="1747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8275" y="36507"/>
            <a:ext cx="8915400" cy="45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ea typeface="+mj-ea"/>
              <a:cs typeface="+mj-cs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84742" y="749147"/>
            <a:ext cx="2291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Охрана семьи и детства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84 960 392,00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389" y="2776250"/>
            <a:ext cx="2633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Другие вопросы в области образования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30 178 400,00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675" y="5177927"/>
            <a:ext cx="219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178 148 420,00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5" name="AutoShape 7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15210" y="694063"/>
            <a:ext cx="253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1 566 050 131,00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1141" y="2809301"/>
            <a:ext cx="275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636 355 068,00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60" name="Picture 12" descr="C:\Users\user\Desktop\img-272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98650" y="4720777"/>
            <a:ext cx="2580527" cy="1663447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610121" y="5111826"/>
            <a:ext cx="164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Культура       194 014 300,00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61" name="Picture 13" descr="C:\Users\user\Desktop\12486452.jpg"/>
          <p:cNvPicPr>
            <a:picLocks noChangeAspect="1" noChangeArrowheads="1"/>
          </p:cNvPicPr>
          <p:nvPr/>
        </p:nvPicPr>
        <p:blipFill>
          <a:blip r:embed="rId5" cstate="print"/>
          <a:srcRect t="15059" r="-882" b="14950"/>
          <a:stretch>
            <a:fillRect/>
          </a:stretch>
        </p:blipFill>
        <p:spPr bwMode="auto">
          <a:xfrm>
            <a:off x="8529051" y="231353"/>
            <a:ext cx="2609002" cy="1643901"/>
          </a:xfrm>
          <a:prstGeom prst="rect">
            <a:avLst/>
          </a:prstGeom>
          <a:noFill/>
        </p:spPr>
      </p:pic>
      <p:pic>
        <p:nvPicPr>
          <p:cNvPr id="2062" name="Picture 14" descr="C:\Users\user\Desktop\4b1eb8807f29f584507e6853a540f12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65234" y="2406382"/>
            <a:ext cx="2544896" cy="1704724"/>
          </a:xfrm>
          <a:prstGeom prst="rect">
            <a:avLst/>
          </a:prstGeom>
          <a:noFill/>
        </p:spPr>
      </p:pic>
      <p:pic>
        <p:nvPicPr>
          <p:cNvPr id="2063" name="Picture 15" descr="C:\Users\user\Desktop\f04ff6f9e0bb118a4f8797503eb3a8aa.jpe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563146" y="2346593"/>
            <a:ext cx="2585924" cy="1685580"/>
          </a:xfrm>
          <a:prstGeom prst="rect">
            <a:avLst/>
          </a:prstGeom>
          <a:noFill/>
        </p:spPr>
      </p:pic>
      <p:pic>
        <p:nvPicPr>
          <p:cNvPr id="2064" name="Picture 16" descr="C:\Users\user\Desktop\b9edf831badeef23d9f7e40f7a96e3c9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765234" y="4616403"/>
            <a:ext cx="2577947" cy="1717959"/>
          </a:xfrm>
          <a:prstGeom prst="rect">
            <a:avLst/>
          </a:prstGeom>
          <a:noFill/>
        </p:spPr>
      </p:pic>
      <p:pic>
        <p:nvPicPr>
          <p:cNvPr id="2066" name="Picture 18" descr="C:\Users\user\Desktop\24339b0db1e600be45a35a7bffe735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2183" y="261193"/>
            <a:ext cx="2555914" cy="1695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8275" y="36507"/>
            <a:ext cx="8915400" cy="45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ea typeface="+mj-ea"/>
              <a:cs typeface="+mj-cs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 descr="C:\Users\user\Desktop\6038154e1ebdd3e0fe0181fb11321e46cb93866b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67227" y="180985"/>
            <a:ext cx="2790105" cy="18593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40674"/>
            <a:ext cx="296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Другие вопросы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области культуры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10 121 800,00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user\Desktop\e35a34ca0392b478fe923a531f8043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2823" y="4556948"/>
            <a:ext cx="2898999" cy="187629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0752" y="5132772"/>
            <a:ext cx="242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Массовый спорт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503 888 780,00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886654" y="2872545"/>
            <a:ext cx="486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Молодежная политика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4 397 400,00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C:\Users\user\Desktop\bfff03b249536d78d56e38c280ba3023__1440x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96587" y="2314766"/>
            <a:ext cx="2831335" cy="174066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147412" y="516327"/>
            <a:ext cx="2787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«Жилье детям-сиротам»</a:t>
            </a:r>
          </a:p>
        </p:txBody>
      </p:sp>
      <p:pic>
        <p:nvPicPr>
          <p:cNvPr id="18" name="Picture 2" descr="C:\Users\user\Desktop\depositphotos_76927363-stock-photo-handing-the-keys-to-the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967730" y="176486"/>
            <a:ext cx="2919468" cy="18285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291993" y="1096928"/>
            <a:ext cx="243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56 746 305,00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рублей</a:t>
            </a:r>
          </a:p>
        </p:txBody>
      </p:sp>
      <p:pic>
        <p:nvPicPr>
          <p:cNvPr id="17" name="Рисунок 16" descr="экстр.jpeg"/>
          <p:cNvPicPr>
            <a:picLocks noChangeAspect="1"/>
          </p:cNvPicPr>
          <p:nvPr/>
        </p:nvPicPr>
        <p:blipFill>
          <a:blip r:embed="rId8" cstate="print"/>
          <a:srcRect l="15567" t="27482" r="4392" b="19481"/>
          <a:stretch>
            <a:fillRect/>
          </a:stretch>
        </p:blipFill>
        <p:spPr>
          <a:xfrm>
            <a:off x="8967730" y="2269475"/>
            <a:ext cx="2941504" cy="183798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488934" y="2320483"/>
            <a:ext cx="2424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«Противодействие идеологии терроризма и экстремизма»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690 000,00 рублей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6978" y="4777513"/>
            <a:ext cx="2980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межнациональных и межконфессиональных отношений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243 000,00 рублей</a:t>
            </a:r>
          </a:p>
        </p:txBody>
      </p:sp>
      <p:pic>
        <p:nvPicPr>
          <p:cNvPr id="25" name="Рисунок 24" descr="религияя.jpg"/>
          <p:cNvPicPr>
            <a:picLocks noChangeAspect="1"/>
          </p:cNvPicPr>
          <p:nvPr/>
        </p:nvPicPr>
        <p:blipFill>
          <a:blip r:embed="rId9" cstate="print"/>
          <a:srcRect l="3333" t="8230" r="27901" b="15062"/>
          <a:stretch>
            <a:fillRect/>
          </a:stretch>
        </p:blipFill>
        <p:spPr>
          <a:xfrm>
            <a:off x="9008533" y="4368800"/>
            <a:ext cx="2935111" cy="2088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36360" y="-31663"/>
            <a:ext cx="8915400" cy="549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Источники финансирования дефицита бюджета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5740" y="673188"/>
            <a:ext cx="9251577" cy="9793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indent="26511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700" pitchFamily="50" charset="-52"/>
              </a:rPr>
              <a:t>В процессе принятия и исполнения бюджета города большое значение приобретает сбалансированность доходов и расходов. </a:t>
            </a:r>
          </a:p>
          <a:p>
            <a:pPr marR="0" lvl="0" indent="26511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700" pitchFamily="50" charset="-52"/>
              </a:rPr>
              <a:t>Если доходы превышают расходы, то возникает </a:t>
            </a:r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900" pitchFamily="50" charset="-52"/>
              </a:rPr>
              <a:t>профицит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700" pitchFamily="50" charset="-52"/>
              </a:rPr>
              <a:t>, Но чаще всего расходы превышают доходы. В таком случае возникает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900" pitchFamily="50" charset="-52"/>
              </a:rPr>
              <a:t>дефицит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Cyrl 700" pitchFamily="50" charset="-52"/>
              </a:rPr>
              <a:t>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52306" y="61498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69475" y="1827108"/>
            <a:ext cx="7332029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Источниками финансирования дефицита бюджета города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49073" y="2759163"/>
            <a:ext cx="2209800" cy="168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муниципальные займы,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68423" y="2741700"/>
            <a:ext cx="1954212" cy="1695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бюджетные кредиты,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полученные от бюджетов других уровней бюджетной системы РФ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41698" y="2740113"/>
            <a:ext cx="1992312" cy="168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кредиты,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полученные от кредитных организаций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75298" y="2730588"/>
            <a:ext cx="1982787" cy="1695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изменение остатков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средств на счетах по учету средств местного бюджета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746035" y="2517863"/>
            <a:ext cx="0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070135" y="2521038"/>
            <a:ext cx="0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114835" y="2511513"/>
            <a:ext cx="0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9227798" y="2509925"/>
            <a:ext cx="0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753973" y="2509925"/>
            <a:ext cx="648811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537900" y="4859521"/>
            <a:ext cx="6880225" cy="190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774113" y="4505508"/>
            <a:ext cx="0" cy="3603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9293765" y="4505413"/>
            <a:ext cx="15488" cy="36404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07784" y="5084946"/>
            <a:ext cx="3044825" cy="915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муниципальный долг,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то есть совокупность долговых обязательств муниципального образования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Прямая соединительная линия 32"/>
          <p:cNvCxnSpPr>
            <a:stCxn id="6" idx="2"/>
          </p:cNvCxnSpPr>
          <p:nvPr/>
        </p:nvCxnSpPr>
        <p:spPr>
          <a:xfrm>
            <a:off x="5935490" y="2187471"/>
            <a:ext cx="13619" cy="335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982159" y="4891489"/>
            <a:ext cx="11018" cy="187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17638" y="215526"/>
            <a:ext cx="9148762" cy="775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 социально – экономического развития города Дербент на 2021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97657" y="1073097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- 125 832 чел. – среднесписочная численность населения города</a:t>
            </a: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- 100,9 - индекс потребительских цен</a:t>
            </a: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- 10 462 руб. - прожиточный минимум по республике Дагестан </a:t>
            </a: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- 28916,1 руб. - среднемесячная заработная плата</a:t>
            </a:r>
            <a:endParaRPr lang="ru-RU" sz="2000" b="1" i="1" dirty="0" smtClean="0">
              <a:solidFill>
                <a:srgbClr val="000000"/>
              </a:solidFill>
              <a:latin typeface="Museo Cyrl 900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849" y="4304199"/>
            <a:ext cx="1997895" cy="149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b852287b4314be1c857240ec65dcc81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23856" y="4100971"/>
            <a:ext cx="3200267" cy="213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C:\Users\user\Desktop\city-5e049584d93a68f27594c2f1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9595" y="4122432"/>
            <a:ext cx="3897609" cy="211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10695" y="-59025"/>
            <a:ext cx="8915400" cy="554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Муниципальный долг города Дербент в 2021 году </a:t>
            </a:r>
          </a:p>
        </p:txBody>
      </p:sp>
      <p:graphicFrame>
        <p:nvGraphicFramePr>
          <p:cNvPr id="4" name="Group 219"/>
          <p:cNvGraphicFramePr>
            <a:graphicFrameLocks/>
          </p:cNvGraphicFramePr>
          <p:nvPr/>
        </p:nvGraphicFramePr>
        <p:xfrm>
          <a:off x="1735207" y="3715562"/>
          <a:ext cx="8433362" cy="18857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96477"/>
                <a:gridCol w="1336619"/>
                <a:gridCol w="2496703"/>
                <a:gridCol w="1403563"/>
              </a:tblGrid>
              <a:tr h="9550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Наименование получателя бюджетного кредита, ссуды, лизинга и т.д.</a:t>
                      </a:r>
                      <a:endParaRPr kumimoji="0" lang="ru-RU" sz="1050" b="1" i="0" u="none" strike="noStrike" kern="1200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Museo Cyrl 700" pitchFamily="50" charset="-52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Объем долга на 01.01.2021</a:t>
                      </a:r>
                      <a:endParaRPr kumimoji="0" lang="ru-RU" sz="1050" b="1" i="0" u="none" strike="noStrike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Museo Cyrl 700" pitchFamily="50" charset="-52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Подлежит погашению в 2021 году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Museo Cyrl 7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Сроки исполнения обязательств городского бюджета</a:t>
                      </a:r>
                      <a:endParaRPr kumimoji="0" lang="ru-RU" sz="1050" b="1" i="0" u="none" strike="noStrike" kern="1200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Museo Cyrl 7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 horzOverflow="overflow"/>
                </a:tc>
              </a:tr>
              <a:tr h="567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Администрация ГО «город Дербент»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117 200 000,00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29 300 000,00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20.11.2024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/>
                </a:tc>
              </a:tr>
              <a:tr h="362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117 200 000,00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29 300 000,00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20.11.2024год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5" name="Line 220"/>
          <p:cNvSpPr>
            <a:spLocks noChangeShapeType="1"/>
          </p:cNvSpPr>
          <p:nvPr/>
        </p:nvSpPr>
        <p:spPr bwMode="auto">
          <a:xfrm>
            <a:off x="1415337" y="603211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218"/>
          <p:cNvSpPr>
            <a:spLocks noChangeArrowheads="1"/>
          </p:cNvSpPr>
          <p:nvPr/>
        </p:nvSpPr>
        <p:spPr bwMode="auto">
          <a:xfrm>
            <a:off x="9566282" y="3495248"/>
            <a:ext cx="5445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 b="1" dirty="0">
                <a:latin typeface="Museo Cyrl 700" pitchFamily="50" charset="-52"/>
              </a:rPr>
              <a:t>тыс.руб.</a:t>
            </a:r>
          </a:p>
        </p:txBody>
      </p:sp>
      <p:pic>
        <p:nvPicPr>
          <p:cNvPr id="1026" name="Picture 2" descr="C:\Users\user\Desktop\монетка-перевешивает-другую-монетку-на-маштабах-26390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902" y="815246"/>
            <a:ext cx="4594195" cy="279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83845" y="2060154"/>
            <a:ext cx="100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КРЕДИТ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7594" y="2148288"/>
            <a:ext cx="19610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ГАРАНТИЯ </a:t>
            </a:r>
          </a:p>
          <a:p>
            <a:r>
              <a:rPr lang="ru-RU" sz="1050" dirty="0" smtClean="0"/>
              <a:t>ИСПОЛЬЗОВАНИЯ </a:t>
            </a:r>
          </a:p>
          <a:p>
            <a:r>
              <a:rPr lang="ru-RU" sz="1050" dirty="0" smtClean="0"/>
              <a:t>ЛИЗИНА</a:t>
            </a:r>
            <a:endParaRPr lang="ru-RU" sz="1050" dirty="0"/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nimBg="1"/>
      <p:bldP spid="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2470" y="140163"/>
            <a:ext cx="8915400" cy="34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термины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48320" y="819613"/>
            <a:ext cx="9188450" cy="5151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АДМИНИСТРАТОР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ДОХОДОВ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БЮДЖЕТА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органы государственной власти, органы местного самоуправления, органы управления государственными внебюджетными фондами, ЦБ РФ, а также бюджетные учреждения, созданные органами государственной власти и органами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РФ.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БЕЗВОЗМЕЗДНЫЕ ПОСТУПЛЕНИЯ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это финансовая помощь из бюджетов других уровней (межбюджетные трансферты), от физических и юридических лиц.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БЮДЖЕТ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БЮДЖЕТНЫЙ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ГОД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законодательно установленный годовой срок исполнения бюджета. В Российской Федерации соответствует календарному году.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БЮДЖЕТНАЯ КЛАССИФИКАЦИЯ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БЮДЖЕТНЫЙ КРЕДИТ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– это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БЮДЖЕТНЫЙ ПЕРИОД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БЮДЖЕТНЫЙ ПРОЦЕСС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БЮДЖЕТНАЯ СИСТЕМА РОССИЙСКОЙ ФЕДЕРАЦИИ</a:t>
            </a:r>
            <a:r>
              <a:rPr lang="ru-RU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совокупность всех бюджетов в РФ: федерального, региональных, местных, государственных внебюджетных фондов.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538795" y="595775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68330" y="86373"/>
            <a:ext cx="8915400" cy="519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термины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60463" y="759817"/>
            <a:ext cx="9186863" cy="5591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ГЛАВНЫЙ РАСПОРЯДИТЕЛЬ БЮДЖЕТНЫХ СРЕДСТВ (ГРБС)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ГОСУДАРСТВЕННЫЙ (МУНИЦИПАЛЬНЫЙ) ДОЛГ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обязательства 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ГОСУДАРСТВЕННЫЕ И МУНИЦИПАЛЬНЫЕ ЗАЙМЫ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это денежные ресурсы, привлекаемые для покрытия дефицита соответствующего бюджета от физических и юридических лиц, иностранных государств, международных финансовых организаций на основании заключаемых договоров, по которым возникают долговые обязательства РФ, субъекта РФ, муниципального образования как заемщиков или гарантов погашения займов (кредитов) другими заемщик.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ГОСУДАРСТВЕННАЯ (МУНИЦИПАЛЬНАЯ) ПРОГРАММА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ДЕФИЦИТ -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 превышение расходов бюджета над его доходами.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ДОТАЦИИ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ДОХОДЫ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ИСТОЧНИКИ ФИНАНСИРОВАНИЯ ДЕФИЦИТА БЮДЖЕТА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ИНВЕСТИЦИИ (ИЛИ КАПИТАЛОВЛОЖЕНИЯ, КАПИТАЛЬНЫЕ ЗАТРАТЫ)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финансовые средства, затрачиваемые на строительство новых и реконструкцию, расширение и техническое перевооружение действующих предприятий (производственные инвестиции), на жилищное, коммунальное и культурно-бытовое строительство (непроизводственные инвестиции).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ИНДЕКС ПОТРЕБИТЕЛЬСКИХ ЦЕН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565690" y="631707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31085" y="274638"/>
            <a:ext cx="8915400" cy="34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термины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65985" y="827088"/>
            <a:ext cx="9113838" cy="5673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МЕЖБЮДЖЕТНЫЕ ТРАНСФЕРТЫ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 средства одного бюджета бюджетной системы РФ, перечисляемые другому бюджету бюджетной системы РФ.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НАЛОГОПЛАТЕЛЬЩИК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физическое лицо или юридическое лицо, на которое законом возложена обязанность уплачивать налоги.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НАЛОГОВЫЕ ДОХОДЫ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–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поступления в бюджет от уплаты налогов, установленных Налоговым кодексом РФ.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НАЦИОНАЛЬНАЯ ЭКОНОМИКА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–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НЕНАЛОГОВЫЕ ДОХОДЫ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–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поступления от уплаты пошлин и сборов, установленных законодательством РФ и штрафов за нарушение законодательства.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ПРОГНОЗ СОЦИАЛЬНО-ЭКОНОМИЧЕСКОГО РАЗВИТИЯ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ПРОЖИТОЧНЫЙ МИНИМУМ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ПРОФИЦИТ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превышение доходов над расходами бюджета.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ПУБЛИЧНЫЕ НОРМАТИВНЫЕ РАСХОДНЫЕ ОБЯЗАТЕЛЬСТВА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ПУБЛИЧНО – ПРАВОВОЕ ОБРАЗОВАНИЕ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Российская Федерация (федеральное государство) в целом;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Субъекты РФ - республики, края, области, города федерального подчинения, автономные области, автономные округа;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Муниципальные образования..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637410" y="701675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96983" y="1028508"/>
            <a:ext cx="90455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ПУБЛИЧНЫЕ СЛУШАНИЯ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РАСХОДЫ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РАСХОДНЫЕ ОБЯЗАТЕЛЬСТВА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РЕЕСТР РАСХОДНЫХ ОБЯЗАТЕЛЬСТВ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СУБВЕНЦИЯ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СУБСИДИЯ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бюджетные средства, предоставляемые бюджету другого уровня бюджетной системы РФ, в целях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софинансирования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23505" y="274638"/>
            <a:ext cx="8915400" cy="50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термины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9830" y="773113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08345" y="-107775"/>
            <a:ext cx="8915400" cy="713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Информация для контактов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36920" y="808213"/>
            <a:ext cx="8915400" cy="3968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«Бюджет для граждан» разработан Финансовым управлением        </a:t>
            </a:r>
          </a:p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городского округа «город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дербент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»</a:t>
            </a:r>
          </a:p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Индекс:  368608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Город:  Дербент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Улица:  пл.Свободы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Дом:  2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Телефон/ факс :  8 (87240) 4-22-09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e-mail: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gorfinotdelderbent@mail.ru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Время приема граждан: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пн-пт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.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9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: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00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-13:00; 14:00-18:00 </a:t>
            </a:r>
          </a:p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/>
            </a:r>
            <a:br>
              <a:rPr lang="ru-RU" sz="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</a:br>
            <a:endParaRPr lang="ru-RU" sz="1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325783" y="60574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26246" y="209320"/>
            <a:ext cx="800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бюджетного процесса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1397657" y="79767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pic>
        <p:nvPicPr>
          <p:cNvPr id="6146" name="Picture 2" descr="C:\Users\user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1666" y="1663546"/>
            <a:ext cx="4781592" cy="4120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340646" y="859314"/>
            <a:ext cx="3007604" cy="104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2704" y="2765234"/>
            <a:ext cx="2798285" cy="129999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4.Формирование и утверждение отчета об исполнении бюджета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19431" y="2875402"/>
            <a:ext cx="3029639" cy="1211856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60983" y="5486400"/>
            <a:ext cx="3260993" cy="1079653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60135" y="991518"/>
            <a:ext cx="247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1. Составление проекта бюджета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ea typeface="Cambria Math" pitchFamily="18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8751" y="3029638"/>
            <a:ext cx="266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99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2. Рассмотрение, утверждение бюджета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2506" y="5739788"/>
            <a:ext cx="258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C0099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3. Исполнение бюджета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546553" y="1641514"/>
            <a:ext cx="782198" cy="881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755875" y="4373696"/>
            <a:ext cx="958468" cy="100253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503364" y="4439798"/>
            <a:ext cx="936434" cy="1156771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404212" y="1740666"/>
            <a:ext cx="826265" cy="82626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350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параметры бюджета города Дербент на 2021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48728" y="779531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00000">
            <a:off x="7846955" y="1854200"/>
            <a:ext cx="2928938" cy="423863"/>
          </a:xfrm>
          <a:prstGeom prst="homePlate">
            <a:avLst>
              <a:gd name="adj" fmla="val 10531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Общегосударственные вопросы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213 058 290,00 рублей.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0800000">
            <a:off x="7832668" y="2349500"/>
            <a:ext cx="2955925" cy="447675"/>
          </a:xfrm>
          <a:prstGeom prst="homePlate">
            <a:avLst>
              <a:gd name="adj" fmla="val 9901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1 859 408 830,00 рублей.</a:t>
            </a: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rot="10800000">
            <a:off x="7788218" y="2873375"/>
            <a:ext cx="2997200" cy="431685"/>
          </a:xfrm>
          <a:prstGeom prst="homePlate">
            <a:avLst>
              <a:gd name="adj" fmla="val 11649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Культура и кинематография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204 136 100,00 рублей.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 rot="10800000">
            <a:off x="7828001" y="3373821"/>
            <a:ext cx="2960687" cy="430212"/>
          </a:xfrm>
          <a:prstGeom prst="homePlate">
            <a:avLst>
              <a:gd name="adj" fmla="val 11673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Средства массовой информации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9 000 300,00  рублей.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10800000">
            <a:off x="7843779" y="3861470"/>
            <a:ext cx="2981325" cy="335957"/>
          </a:xfrm>
          <a:prstGeom prst="homePlate">
            <a:avLst>
              <a:gd name="adj" fmla="val 1167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Национальная экономика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823 094 870,00 рублей.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 rot="10800000">
            <a:off x="7943161" y="4281428"/>
            <a:ext cx="2905659" cy="334637"/>
          </a:xfrm>
          <a:prstGeom prst="homePlate">
            <a:avLst>
              <a:gd name="adj" fmla="val 11675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Физическая культура и спорт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511 511 280,00 рублей.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10800000">
            <a:off x="7843588" y="5241410"/>
            <a:ext cx="3016250" cy="614362"/>
          </a:xfrm>
          <a:prstGeom prst="homePlate">
            <a:avLst>
              <a:gd name="adj" fmla="val 11676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Национальная безопасность и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 правоохранительная деятельность 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18 786 500,00 рублей.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 rot="10800000">
            <a:off x="7854378" y="5936631"/>
            <a:ext cx="3052321" cy="600075"/>
          </a:xfrm>
          <a:prstGeom prst="homePlate">
            <a:avLst>
              <a:gd name="adj" fmla="val 11675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Обслуживание государственного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 и муниципального долга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117 200 рублей.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-5400000">
            <a:off x="4948974" y="2357877"/>
            <a:ext cx="1728787" cy="233997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useo Cyrl 900" pitchFamily="50" charset="-52"/>
              </a:rPr>
              <a:t>БЮДЖЕТ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43380" y="1079146"/>
            <a:ext cx="2338388" cy="1368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Доходы в расчете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на 1 человека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42 910,50 руб.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43380" y="4608158"/>
            <a:ext cx="2338388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Расходы в расчете на 1 человека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48 820,90 руб.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rot="10800000">
            <a:off x="3862330" y="1079146"/>
            <a:ext cx="701675" cy="5553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Доходы бюджета 5 399 509 354,00 рублей.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 rot="10800000">
            <a:off x="7061143" y="1079146"/>
            <a:ext cx="701675" cy="5499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Расходы бюджета 6 143 233 181,00 рублей.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617605" y="1080733"/>
            <a:ext cx="2260600" cy="1368425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749 578 012,00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1560455" y="5122508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4 566 076 842,00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569980" y="3149806"/>
            <a:ext cx="2262188" cy="1368425"/>
          </a:xfrm>
          <a:prstGeom prst="homePlate">
            <a:avLst>
              <a:gd name="adj" fmla="val 41328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Неналоговые доходы 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83 854 500,00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7846764" y="993420"/>
            <a:ext cx="2894682" cy="352425"/>
          </a:xfrm>
          <a:prstGeom prst="homePlate">
            <a:avLst>
              <a:gd name="adj" fmla="val 13377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Образование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2 415 129 4189,00 рублей.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10800000">
            <a:off x="7842193" y="1423632"/>
            <a:ext cx="2899253" cy="396875"/>
          </a:xfrm>
          <a:prstGeom prst="homePlate">
            <a:avLst>
              <a:gd name="adj" fmla="val 11700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Социальная политика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88 990 392,00 рублей.</a:t>
            </a: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12"/>
          <p:cNvSpPr>
            <a:spLocks noChangeArrowheads="1"/>
          </p:cNvSpPr>
          <p:nvPr/>
        </p:nvSpPr>
        <p:spPr bwMode="auto">
          <a:xfrm rot="10800000">
            <a:off x="7900012" y="4770370"/>
            <a:ext cx="2955925" cy="352425"/>
          </a:xfrm>
          <a:prstGeom prst="homePlate">
            <a:avLst>
              <a:gd name="adj" fmla="val 13377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Охрана окружающей среды            50 556 120,00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552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</a:t>
            </a:r>
            <a:r>
              <a:rPr kumimoji="0" lang="ru-RU" sz="24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 налоговых и неналоговых доходов </a:t>
            </a: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на душу населения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93376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30538" y="3723701"/>
            <a:ext cx="2450791" cy="222540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Налоговые доходы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749 578 012,00 рублей.</a:t>
            </a:r>
          </a:p>
          <a:p>
            <a:pPr algn="ctr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82582" y="1191104"/>
            <a:ext cx="2432646" cy="203683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Неналоговые доходы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83 854 500,00 рублей.</a:t>
            </a:r>
          </a:p>
          <a:p>
            <a:pPr algn="ctr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532959" y="4263527"/>
            <a:ext cx="928873" cy="448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506095" y="2381576"/>
            <a:ext cx="856585" cy="394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438964" y="2346593"/>
            <a:ext cx="2413528" cy="215930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Итого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налоговые и неналоговые доходы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833 432 512,00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рублей.</a:t>
            </a:r>
          </a:p>
          <a:p>
            <a:pPr algn="ctr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027277" y="3257849"/>
            <a:ext cx="358559" cy="89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22926" y="2421031"/>
            <a:ext cx="1685365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useo Cyrl 900" pitchFamily="50" charset="-52"/>
            </a:endParaRPr>
          </a:p>
          <a:p>
            <a:pPr algn="ctr"/>
            <a:endParaRPr lang="ru-RU" sz="15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useo Cyrl 900" pitchFamily="50" charset="-52"/>
            </a:endParaRPr>
          </a:p>
          <a:p>
            <a:pPr algn="ctr"/>
            <a:r>
              <a:rPr lang="ru-RU" sz="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useo Cyrl 900" pitchFamily="50" charset="-52"/>
              </a:rPr>
              <a:t> </a:t>
            </a:r>
          </a:p>
          <a:p>
            <a:endParaRPr lang="ru-RU" sz="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user\Desktop\depositphotos_54372539-stock-illustration-business-man-cartoon-holding-blank.jpg"/>
          <p:cNvPicPr>
            <a:picLocks noChangeAspect="1" noChangeArrowheads="1"/>
          </p:cNvPicPr>
          <p:nvPr/>
        </p:nvPicPr>
        <p:blipFill>
          <a:blip r:embed="rId4" cstate="print"/>
          <a:srcRect r="967" b="9241"/>
          <a:stretch>
            <a:fillRect/>
          </a:stretch>
        </p:blipFill>
        <p:spPr bwMode="auto">
          <a:xfrm>
            <a:off x="7707441" y="1883884"/>
            <a:ext cx="3672983" cy="3800820"/>
          </a:xfrm>
          <a:prstGeom prst="ellipse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35538" y="1674561"/>
            <a:ext cx="1531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расчете на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одного человека 6 623,4 руб.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3820" y="197520"/>
            <a:ext cx="9182100" cy="9702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характеристики бюджета города Дербент</a:t>
            </a:r>
            <a:r>
              <a:rPr kumimoji="0" lang="ru-RU" sz="24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на 2021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282627" y="130834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graphicFrame>
        <p:nvGraphicFramePr>
          <p:cNvPr id="5" name="Group 2507"/>
          <p:cNvGraphicFramePr>
            <a:graphicFrameLocks/>
          </p:cNvGraphicFramePr>
          <p:nvPr/>
        </p:nvGraphicFramePr>
        <p:xfrm>
          <a:off x="1028889" y="1806765"/>
          <a:ext cx="5163670" cy="3582885"/>
        </p:xfrm>
        <a:graphic>
          <a:graphicData uri="http://schemas.openxmlformats.org/drawingml/2006/table">
            <a:tbl>
              <a:tblPr/>
              <a:tblGrid>
                <a:gridCol w="3183358"/>
                <a:gridCol w="1980312"/>
              </a:tblGrid>
              <a:tr h="590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900" pitchFamily="50" charset="-52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900" pitchFamily="50" charset="-52"/>
                          <a:ea typeface="+mn-ea"/>
                          <a:cs typeface="+mn-cs"/>
                        </a:rPr>
                        <a:t>План на 2021 год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900" pitchFamily="50" charset="-52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Доходы - всего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399 509 354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31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749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578 012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неналоговые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83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854 500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- Межбюджетные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трансферты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4 566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076 842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Расходы - всего,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6 143 233 181,00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текущий бюджет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бюджетные инвестиции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условно утверждаемые расходы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Дефицит (-), профицит (+)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- 743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723 827,00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960536" y="1499810"/>
          <a:ext cx="4682565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895156" y="3906344"/>
          <a:ext cx="4455458" cy="216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23262" y="228505"/>
            <a:ext cx="10576112" cy="34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Доходы бюджета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городСКОГО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 ОКРУГА «ГОРОД Дербент»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82631" y="836613"/>
            <a:ext cx="961016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Museo Cyrl 900" pitchFamily="50" charset="-52"/>
              </a:rPr>
              <a:t>Доходы бюджета города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421176" y="705079"/>
            <a:ext cx="9926197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01869" y="4111854"/>
            <a:ext cx="2703512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useo Cyrl 900" pitchFamily="50" charset="-52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583441" y="412931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useo Cyrl 900" pitchFamily="50" charset="-52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759167" y="4096076"/>
            <a:ext cx="3030538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Museo Cyrl 900" pitchFamily="50" charset="-52"/>
              </a:rPr>
              <a:t>Безвозмездные поступления - это финансовая помощь из бюджетов других уровней (межбюджетные трансферты)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user\Desktop\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3532" y="1452848"/>
            <a:ext cx="4109291" cy="2458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78680" y="140163"/>
            <a:ext cx="8915400" cy="708136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Межбюджетные трансферты (безвозмездные поступления)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2968" y="1027701"/>
            <a:ext cx="8915400" cy="59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Межбюджетные трансферты (безвозмездные поступления) - это средства одного бюджета бюджетной системы РФ, перечисляемые другому бюджету бюджетной системы РФ.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487344" y="935254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934858" y="2158452"/>
            <a:ext cx="2341562" cy="1096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sz="16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Формы межбюджетных трансфертов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996343" y="2069687"/>
            <a:ext cx="2832100" cy="1655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sz="1400" dirty="0" smtClean="0">
                <a:latin typeface="Museo Cyrl 900" pitchFamily="50" charset="-52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53196" y="4087258"/>
            <a:ext cx="2976563" cy="22765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dirty="0" smtClean="0">
                <a:latin typeface="Museo Cyrl 900" pitchFamily="50" charset="-52"/>
              </a:rPr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79847" y="1986753"/>
            <a:ext cx="2728913" cy="2119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dirty="0" smtClean="0">
                <a:latin typeface="Museo Cyrl 900" pitchFamily="50" charset="-52"/>
              </a:rPr>
              <a:t>Субсидия - бюджетные средства, предоставляемые бюджету другого уровня бюджетной системы РФ, в целях </a:t>
            </a:r>
            <a:r>
              <a:rPr lang="ru-RU" sz="1200" dirty="0" err="1" smtClean="0">
                <a:latin typeface="Museo Cyrl 900" pitchFamily="50" charset="-52"/>
              </a:rPr>
              <a:t>софинансирования</a:t>
            </a:r>
            <a:r>
              <a:rPr lang="ru-RU" sz="1200" dirty="0" smtClean="0">
                <a:latin typeface="Museo Cyrl 900" pitchFamily="50" charset="-52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1233" y="4580317"/>
            <a:ext cx="2831977" cy="18146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Museo Cyrl 900" pitchFamily="50" charset="-52"/>
              </a:rPr>
              <a:t>Иные межбюджетные трансферты-  бюджетные средства предоставляемые из бюджета другого уровня, для компенсации дополнительных расходов, возникших в результате решений, принятых органом власти другого уровня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744858" y="2732183"/>
            <a:ext cx="958467" cy="11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635566" y="2732183"/>
            <a:ext cx="1024569" cy="11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111827" y="3393195"/>
            <a:ext cx="407624" cy="683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52492" y="3382178"/>
            <a:ext cx="99151" cy="308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64490" y="-1"/>
            <a:ext cx="8915400" cy="694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  <a:ea typeface="+mj-ea"/>
                <a:cs typeface="+mj-cs"/>
              </a:rPr>
              <a:t>Налоговые доходы  749 578 012тыс.руб.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611075" y="758571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84729" y="564776"/>
          <a:ext cx="10336306" cy="600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5847304</TotalTime>
  <Words>2578</Words>
  <Application>Microsoft Office PowerPoint</Application>
  <PresentationFormat>Произвольный</PresentationFormat>
  <Paragraphs>350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press</dc:creator>
  <cp:lastModifiedBy>user</cp:lastModifiedBy>
  <cp:revision>148</cp:revision>
  <dcterms:created xsi:type="dcterms:W3CDTF">2016-11-30T07:21:36Z</dcterms:created>
  <dcterms:modified xsi:type="dcterms:W3CDTF">2021-02-17T12:39:09Z</dcterms:modified>
</cp:coreProperties>
</file>